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CFA"/>
    <a:srgbClr val="F9FDFD"/>
    <a:srgbClr val="DFF1EF"/>
    <a:srgbClr val="CAE9E7"/>
    <a:srgbClr val="EBF7FB"/>
    <a:srgbClr val="FBF2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0" d="100"/>
          <a:sy n="80" d="100"/>
        </p:scale>
        <p:origin x="60" y="1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8887-EA98-41E7-9B87-786091CB9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329E4-9C47-45AD-A106-FF0C4E637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05BBA3-A933-4CCC-BB7A-464737E1D0CB}"/>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4DB2BC08-2231-42B7-969F-610079FE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4F68-2D27-402C-89DF-48F5EB0E0AA4}"/>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102285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AE4F-DF49-4C6D-9D18-695090278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119F39-FFF6-4C49-B37D-2030A3DA3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131F2-91E3-4CF1-8573-789B01552835}"/>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C4E9B4C1-A452-43BB-BB78-1E51720D4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CACDC-23F9-440D-AC8A-ED5522400EE0}"/>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201350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5D961-4097-4863-97FA-1FFB529F06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A831E8-5AA9-4D9B-8E5D-BCB485C50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09350-D000-4C65-9A40-B48B5EA59D89}"/>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0B18C86C-31D0-462F-AA3A-B7518A45E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289BB-2726-46FD-A697-19D31A8F49AD}"/>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70648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8AE9-2B62-41B7-A798-BA02BB978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043AE-E6DB-4948-B901-9D155FC58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8A6CA-987E-4501-AA1B-FB49B452945F}"/>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DFF53DA8-1699-484A-9ECC-7150184B1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FAC42-6F1B-4273-8A69-E13C3714FFD6}"/>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312326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6CA3-295F-450A-A38B-BC02DEC57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1C3D3-FBC1-488C-9DE4-9A58C76BA7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E1FBA-E24F-4ACD-A944-5FF930CC76C7}"/>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638FD8FC-5035-48D3-9FA9-15622B3B7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7926E-8392-4C44-8905-EA82640E58D4}"/>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64428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36BE-0380-4925-988B-15366DCC5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8B5DB-5382-46D7-98ED-316B68FB54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8E9BD-2E8F-4F00-871A-41970AE257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19F759-0B16-4EC3-BD14-005E5ADC3FCA}"/>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6" name="Footer Placeholder 5">
            <a:extLst>
              <a:ext uri="{FF2B5EF4-FFF2-40B4-BE49-F238E27FC236}">
                <a16:creationId xmlns:a16="http://schemas.microsoft.com/office/drawing/2014/main" id="{CABD6B83-8049-4965-BA83-F097C4BB4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36A62-1943-48B1-8C73-B96073FE802C}"/>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401248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B03D-D138-412B-9996-D787E6ED4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8EF30-8455-4F98-856A-1695629D6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50D81-C1E3-4F2A-8AA0-967018DEB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8CDFED-9C25-4EB0-9758-CA904D68A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DC6B6-7588-4180-846F-BFBD6522E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DF34D-066F-43F9-A303-3DD9A5C5FC5A}"/>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8" name="Footer Placeholder 7">
            <a:extLst>
              <a:ext uri="{FF2B5EF4-FFF2-40B4-BE49-F238E27FC236}">
                <a16:creationId xmlns:a16="http://schemas.microsoft.com/office/drawing/2014/main" id="{CDFF881C-467D-4B20-9723-8FB540F882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AE8AA-F5E0-45AB-B80A-65DFEAE38D5B}"/>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60274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F120-E924-4A74-B995-51DAAB794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D49CA-782F-41CE-9D8E-319B9AFBAA6B}"/>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4" name="Footer Placeholder 3">
            <a:extLst>
              <a:ext uri="{FF2B5EF4-FFF2-40B4-BE49-F238E27FC236}">
                <a16:creationId xmlns:a16="http://schemas.microsoft.com/office/drawing/2014/main" id="{43B84468-49F6-4E08-9D03-258A3FDFB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079464-CED6-402C-9136-78A7D4E5FA40}"/>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233793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92FD1-7BF7-43A6-A6AC-075C5BE62CFE}"/>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3" name="Footer Placeholder 2">
            <a:extLst>
              <a:ext uri="{FF2B5EF4-FFF2-40B4-BE49-F238E27FC236}">
                <a16:creationId xmlns:a16="http://schemas.microsoft.com/office/drawing/2014/main" id="{6B3ABA96-810F-40F4-A62E-E41460C3A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CFE1D-8708-43A4-A052-01A55945B029}"/>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68055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92C5-E216-45EE-99C4-DC0716BD8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A1966-9AE9-4927-AE1F-FBA767232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53947-2B92-4D2F-BFF2-9FEAE67AC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77269-5D7B-4750-8901-9DBEF5281572}"/>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6" name="Footer Placeholder 5">
            <a:extLst>
              <a:ext uri="{FF2B5EF4-FFF2-40B4-BE49-F238E27FC236}">
                <a16:creationId xmlns:a16="http://schemas.microsoft.com/office/drawing/2014/main" id="{2E509AB8-A0AD-4085-A4C6-23568AF9C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B385E-3626-44D9-B682-34F7B93015DC}"/>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362443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3A21-AB08-42F7-B295-F46625615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FBCD6-01D8-4CC6-A618-FFD685B2A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7D436F-80FC-4D7B-B41C-C02C12CE7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C1006-801E-48F5-897E-472BD68BC636}"/>
              </a:ext>
            </a:extLst>
          </p:cNvPr>
          <p:cNvSpPr>
            <a:spLocks noGrp="1"/>
          </p:cNvSpPr>
          <p:nvPr>
            <p:ph type="dt" sz="half" idx="10"/>
          </p:nvPr>
        </p:nvSpPr>
        <p:spPr/>
        <p:txBody>
          <a:bodyPr/>
          <a:lstStyle/>
          <a:p>
            <a:fld id="{E9AAF08E-B2B8-4BC7-BBD7-2C1E68EDD0AA}" type="datetimeFigureOut">
              <a:rPr lang="en-US" smtClean="0"/>
              <a:t>4/5/2020</a:t>
            </a:fld>
            <a:endParaRPr lang="en-US"/>
          </a:p>
        </p:txBody>
      </p:sp>
      <p:sp>
        <p:nvSpPr>
          <p:cNvPr id="6" name="Footer Placeholder 5">
            <a:extLst>
              <a:ext uri="{FF2B5EF4-FFF2-40B4-BE49-F238E27FC236}">
                <a16:creationId xmlns:a16="http://schemas.microsoft.com/office/drawing/2014/main" id="{85D8C608-9410-4DB3-8518-207D64E88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7C882-2F4F-4293-A13A-23BFEBFDCC35}"/>
              </a:ext>
            </a:extLst>
          </p:cNvPr>
          <p:cNvSpPr>
            <a:spLocks noGrp="1"/>
          </p:cNvSpPr>
          <p:nvPr>
            <p:ph type="sldNum" sz="quarter" idx="12"/>
          </p:nvPr>
        </p:nvSpPr>
        <p:spPr/>
        <p:txBody>
          <a:bodyPr/>
          <a:lstStyle/>
          <a:p>
            <a:fld id="{DF7DB0B6-4367-42E1-A570-7AA2C7407910}" type="slidenum">
              <a:rPr lang="en-US" smtClean="0"/>
              <a:t>‹#›</a:t>
            </a:fld>
            <a:endParaRPr lang="en-US"/>
          </a:p>
        </p:txBody>
      </p:sp>
    </p:spTree>
    <p:extLst>
      <p:ext uri="{BB962C8B-B14F-4D97-AF65-F5344CB8AC3E}">
        <p14:creationId xmlns:p14="http://schemas.microsoft.com/office/powerpoint/2010/main" val="31966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D8ED4-BD5A-4AA3-A308-874BAB1AF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02F84C-073C-46AE-B554-E8C17EC62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71585-323D-47A8-A230-C3B392FFB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AF08E-B2B8-4BC7-BBD7-2C1E68EDD0AA}" type="datetimeFigureOut">
              <a:rPr lang="en-US" smtClean="0"/>
              <a:t>4/5/2020</a:t>
            </a:fld>
            <a:endParaRPr lang="en-US"/>
          </a:p>
        </p:txBody>
      </p:sp>
      <p:sp>
        <p:nvSpPr>
          <p:cNvPr id="5" name="Footer Placeholder 4">
            <a:extLst>
              <a:ext uri="{FF2B5EF4-FFF2-40B4-BE49-F238E27FC236}">
                <a16:creationId xmlns:a16="http://schemas.microsoft.com/office/drawing/2014/main" id="{D2D63BA9-1519-468D-AA0E-E7FEB34C8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8E82A4-F550-4373-B92B-F0E609AFA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DB0B6-4367-42E1-A570-7AA2C7407910}" type="slidenum">
              <a:rPr lang="en-US" smtClean="0"/>
              <a:t>‹#›</a:t>
            </a:fld>
            <a:endParaRPr lang="en-US"/>
          </a:p>
        </p:txBody>
      </p:sp>
    </p:spTree>
    <p:extLst>
      <p:ext uri="{BB962C8B-B14F-4D97-AF65-F5344CB8AC3E}">
        <p14:creationId xmlns:p14="http://schemas.microsoft.com/office/powerpoint/2010/main" val="413061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akelessons.com/blog/how-to-pronounce-spanish-words-z03" TargetMode="External"/><Relationship Id="rId2" Type="http://schemas.openxmlformats.org/officeDocument/2006/relationships/hyperlink" Target="https://takelessons.com/blog/Memorizing-Spanish-vocabulary-z0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takelessons.com/blog/spanish-conjugation-practice-z0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takelessons.com/blog/false-spanish-cognates-z0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8D38-F374-4232-BFE3-2FF55D9F37D9}"/>
              </a:ext>
            </a:extLst>
          </p:cNvPr>
          <p:cNvSpPr>
            <a:spLocks noGrp="1"/>
          </p:cNvSpPr>
          <p:nvPr>
            <p:ph type="ctrTitle"/>
          </p:nvPr>
        </p:nvSpPr>
        <p:spPr/>
        <p:txBody>
          <a:bodyPr/>
          <a:lstStyle/>
          <a:p>
            <a:r>
              <a:rPr lang="en-US" dirty="0"/>
              <a:t>Cognates</a:t>
            </a:r>
            <a:br>
              <a:rPr lang="en-US" dirty="0"/>
            </a:br>
            <a:r>
              <a:rPr lang="en-US" dirty="0" err="1"/>
              <a:t>Cognados</a:t>
            </a:r>
            <a:endParaRPr lang="en-US" dirty="0"/>
          </a:p>
        </p:txBody>
      </p:sp>
      <p:sp>
        <p:nvSpPr>
          <p:cNvPr id="3" name="Subtitle 2">
            <a:extLst>
              <a:ext uri="{FF2B5EF4-FFF2-40B4-BE49-F238E27FC236}">
                <a16:creationId xmlns:a16="http://schemas.microsoft.com/office/drawing/2014/main" id="{F067CC2F-536E-409B-B7E4-C24F7CF69F58}"/>
              </a:ext>
            </a:extLst>
          </p:cNvPr>
          <p:cNvSpPr>
            <a:spLocks noGrp="1"/>
          </p:cNvSpPr>
          <p:nvPr>
            <p:ph type="subTitle" idx="1"/>
          </p:nvPr>
        </p:nvSpPr>
        <p:spPr/>
        <p:txBody>
          <a:bodyPr/>
          <a:lstStyle/>
          <a:p>
            <a:r>
              <a:rPr lang="en-US" dirty="0"/>
              <a:t>English - Spanish</a:t>
            </a:r>
          </a:p>
        </p:txBody>
      </p:sp>
    </p:spTree>
    <p:extLst>
      <p:ext uri="{BB962C8B-B14F-4D97-AF65-F5344CB8AC3E}">
        <p14:creationId xmlns:p14="http://schemas.microsoft.com/office/powerpoint/2010/main" val="157587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CF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A41DCE-00C5-4288-9CE0-5FB0D29AA343}"/>
              </a:ext>
            </a:extLst>
          </p:cNvPr>
          <p:cNvPicPr>
            <a:picLocks noChangeAspect="1"/>
          </p:cNvPicPr>
          <p:nvPr/>
        </p:nvPicPr>
        <p:blipFill rotWithShape="1">
          <a:blip r:embed="rId2"/>
          <a:srcRect l="17452" t="22820" r="42164" b="34038"/>
          <a:stretch/>
        </p:blipFill>
        <p:spPr>
          <a:xfrm>
            <a:off x="910003" y="219807"/>
            <a:ext cx="10191241" cy="6123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80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6C420-B7C4-43A8-B534-15C68164D586}"/>
              </a:ext>
            </a:extLst>
          </p:cNvPr>
          <p:cNvSpPr/>
          <p:nvPr/>
        </p:nvSpPr>
        <p:spPr>
          <a:xfrm>
            <a:off x="314226" y="177374"/>
            <a:ext cx="11506985" cy="2118209"/>
          </a:xfrm>
          <a:prstGeom prst="rect">
            <a:avLst/>
          </a:prstGeom>
        </p:spPr>
        <p:txBody>
          <a:bodyPr wrap="square">
            <a:spAutoFit/>
          </a:bodyPr>
          <a:lstStyle/>
          <a:p>
            <a:pPr fontAlgn="base">
              <a:lnSpc>
                <a:spcPct val="150000"/>
              </a:lnSpc>
            </a:pPr>
            <a:r>
              <a:rPr lang="en-US" b="0" i="0" dirty="0">
                <a:solidFill>
                  <a:srgbClr val="555555"/>
                </a:solidFill>
                <a:effectLst/>
                <a:latin typeface="open sans"/>
              </a:rPr>
              <a:t>Cognates help make Spanish one of the easiest languages for English speakers to master. </a:t>
            </a:r>
          </a:p>
          <a:p>
            <a:pPr fontAlgn="base">
              <a:lnSpc>
                <a:spcPct val="150000"/>
              </a:lnSpc>
            </a:pPr>
            <a:r>
              <a:rPr lang="en-US" b="0" i="0" dirty="0">
                <a:solidFill>
                  <a:srgbClr val="555555"/>
                </a:solidFill>
                <a:effectLst/>
                <a:latin typeface="open sans"/>
              </a:rPr>
              <a:t>Spanish cognates are words that sound the same (or almost the same) in English </a:t>
            </a:r>
            <a:r>
              <a:rPr lang="en-US" b="0" i="1" dirty="0">
                <a:solidFill>
                  <a:srgbClr val="555555"/>
                </a:solidFill>
                <a:effectLst/>
                <a:latin typeface="inherit"/>
              </a:rPr>
              <a:t>and</a:t>
            </a:r>
            <a:r>
              <a:rPr lang="en-US" b="0" i="0" dirty="0">
                <a:solidFill>
                  <a:srgbClr val="555555"/>
                </a:solidFill>
                <a:effectLst/>
                <a:latin typeface="open sans"/>
              </a:rPr>
              <a:t> have the same meaning in both languages.</a:t>
            </a:r>
          </a:p>
          <a:p>
            <a:pPr fontAlgn="base">
              <a:lnSpc>
                <a:spcPct val="150000"/>
              </a:lnSpc>
            </a:pPr>
            <a:r>
              <a:rPr lang="en-US" b="0" i="0" dirty="0">
                <a:solidFill>
                  <a:srgbClr val="555555"/>
                </a:solidFill>
                <a:effectLst/>
                <a:latin typeface="open sans"/>
              </a:rPr>
              <a:t>Memorizing Spanish cognates is the fastest way to expand your vocabulary! </a:t>
            </a:r>
          </a:p>
          <a:p>
            <a:pPr fontAlgn="base">
              <a:lnSpc>
                <a:spcPct val="150000"/>
              </a:lnSpc>
            </a:pPr>
            <a:r>
              <a:rPr lang="en-US" b="0" i="0" dirty="0">
                <a:solidFill>
                  <a:srgbClr val="555555"/>
                </a:solidFill>
                <a:effectLst/>
                <a:latin typeface="open sans"/>
              </a:rPr>
              <a:t>Here, we’ll share some of the easiest and most helpful cognates in Spanish to boost your conversational skills.</a:t>
            </a:r>
          </a:p>
        </p:txBody>
      </p:sp>
      <p:sp>
        <p:nvSpPr>
          <p:cNvPr id="3" name="Rectangle 2">
            <a:extLst>
              <a:ext uri="{FF2B5EF4-FFF2-40B4-BE49-F238E27FC236}">
                <a16:creationId xmlns:a16="http://schemas.microsoft.com/office/drawing/2014/main" id="{5FBB1A25-8D9D-4099-BFB1-E198017DEFF7}"/>
              </a:ext>
            </a:extLst>
          </p:cNvPr>
          <p:cNvSpPr/>
          <p:nvPr/>
        </p:nvSpPr>
        <p:spPr>
          <a:xfrm>
            <a:off x="314225" y="2642020"/>
            <a:ext cx="11506985" cy="878510"/>
          </a:xfrm>
          <a:prstGeom prst="rect">
            <a:avLst/>
          </a:prstGeom>
        </p:spPr>
        <p:txBody>
          <a:bodyPr wrap="square">
            <a:spAutoFit/>
          </a:bodyPr>
          <a:lstStyle/>
          <a:p>
            <a:pPr>
              <a:lnSpc>
                <a:spcPct val="150000"/>
              </a:lnSpc>
            </a:pPr>
            <a:r>
              <a:rPr lang="en-US" b="0" i="0" dirty="0">
                <a:solidFill>
                  <a:srgbClr val="555555"/>
                </a:solidFill>
                <a:effectLst/>
                <a:latin typeface="open sans"/>
              </a:rPr>
              <a:t>By studying cognate patterns, you can tap into thousands of </a:t>
            </a:r>
            <a:r>
              <a:rPr lang="en-US" b="0" i="0" dirty="0">
                <a:effectLst/>
                <a:latin typeface="open sans"/>
                <a:hlinkClick r:id="rId2">
                  <a:extLst>
                    <a:ext uri="{A12FA001-AC4F-418D-AE19-62706E023703}">
                      <ahyp:hlinkClr xmlns:ahyp="http://schemas.microsoft.com/office/drawing/2018/hyperlinkcolor" val="tx"/>
                    </a:ext>
                  </a:extLst>
                </a:hlinkClick>
              </a:rPr>
              <a:t>Spanish vocabulary</a:t>
            </a:r>
            <a:r>
              <a:rPr lang="en-US" b="0" i="0" dirty="0">
                <a:effectLst/>
                <a:latin typeface="open sans"/>
              </a:rPr>
              <a:t> </a:t>
            </a:r>
            <a:r>
              <a:rPr lang="en-US" b="0" i="0" dirty="0">
                <a:solidFill>
                  <a:srgbClr val="555555"/>
                </a:solidFill>
                <a:effectLst/>
                <a:latin typeface="open sans"/>
              </a:rPr>
              <a:t>words that you already know. Here are some of the most common types of cognate patterns.</a:t>
            </a:r>
            <a:endParaRPr lang="en-US" dirty="0"/>
          </a:p>
        </p:txBody>
      </p:sp>
      <p:sp>
        <p:nvSpPr>
          <p:cNvPr id="4" name="Rectangle 3">
            <a:extLst>
              <a:ext uri="{FF2B5EF4-FFF2-40B4-BE49-F238E27FC236}">
                <a16:creationId xmlns:a16="http://schemas.microsoft.com/office/drawing/2014/main" id="{99465625-E5F6-479C-8FDD-D379123D8721}"/>
              </a:ext>
            </a:extLst>
          </p:cNvPr>
          <p:cNvSpPr/>
          <p:nvPr/>
        </p:nvSpPr>
        <p:spPr>
          <a:xfrm>
            <a:off x="314224" y="3751946"/>
            <a:ext cx="11506985" cy="2166234"/>
          </a:xfrm>
          <a:prstGeom prst="rect">
            <a:avLst/>
          </a:prstGeom>
        </p:spPr>
        <p:txBody>
          <a:bodyPr wrap="square">
            <a:spAutoFit/>
          </a:bodyPr>
          <a:lstStyle/>
          <a:p>
            <a:pPr fontAlgn="base">
              <a:lnSpc>
                <a:spcPct val="150000"/>
              </a:lnSpc>
            </a:pPr>
            <a:r>
              <a:rPr lang="en-US" b="1" i="0" dirty="0">
                <a:solidFill>
                  <a:srgbClr val="555555"/>
                </a:solidFill>
                <a:effectLst/>
                <a:latin typeface="open sans"/>
              </a:rPr>
              <a:t>Spanish Cognates Without Spelling Changes</a:t>
            </a:r>
          </a:p>
          <a:p>
            <a:pPr fontAlgn="base">
              <a:lnSpc>
                <a:spcPct val="150000"/>
              </a:lnSpc>
            </a:pPr>
            <a:r>
              <a:rPr lang="en-US" b="0" i="0" dirty="0">
                <a:solidFill>
                  <a:srgbClr val="555555"/>
                </a:solidFill>
                <a:effectLst/>
                <a:latin typeface="open sans"/>
              </a:rPr>
              <a:t>The easiest Spanish cognates to recognize are exactly the same in English. </a:t>
            </a:r>
          </a:p>
          <a:p>
            <a:pPr fontAlgn="base">
              <a:lnSpc>
                <a:spcPct val="150000"/>
              </a:lnSpc>
            </a:pPr>
            <a:r>
              <a:rPr lang="en-US" b="0" i="0" dirty="0">
                <a:solidFill>
                  <a:srgbClr val="555555"/>
                </a:solidFill>
                <a:effectLst/>
                <a:latin typeface="open sans"/>
              </a:rPr>
              <a:t>However, the </a:t>
            </a:r>
            <a:r>
              <a:rPr lang="en-US" b="0" i="0" dirty="0">
                <a:effectLst/>
                <a:latin typeface="open sans"/>
                <a:hlinkClick r:id="rId3">
                  <a:extLst>
                    <a:ext uri="{A12FA001-AC4F-418D-AE19-62706E023703}">
                      <ahyp:hlinkClr xmlns:ahyp="http://schemas.microsoft.com/office/drawing/2018/hyperlinkcolor" val="tx"/>
                    </a:ext>
                  </a:extLst>
                </a:hlinkClick>
              </a:rPr>
              <a:t>Spanish pronunciation</a:t>
            </a:r>
            <a:r>
              <a:rPr lang="en-US" b="0" i="0" dirty="0">
                <a:effectLst/>
                <a:latin typeface="open sans"/>
              </a:rPr>
              <a:t> </a:t>
            </a:r>
            <a:r>
              <a:rPr lang="en-US" b="0" i="0" dirty="0">
                <a:solidFill>
                  <a:srgbClr val="555555"/>
                </a:solidFill>
                <a:effectLst/>
                <a:latin typeface="open sans"/>
              </a:rPr>
              <a:t>of the word is usually slightly different than what you’re used to.</a:t>
            </a:r>
          </a:p>
          <a:p>
            <a:pPr fontAlgn="base">
              <a:lnSpc>
                <a:spcPct val="150000"/>
              </a:lnSpc>
            </a:pPr>
            <a:r>
              <a:rPr lang="en-US" b="0" i="0" dirty="0">
                <a:solidFill>
                  <a:srgbClr val="555555"/>
                </a:solidFill>
                <a:effectLst/>
                <a:latin typeface="open sans"/>
              </a:rPr>
              <a:t>Some examples are: </a:t>
            </a:r>
          </a:p>
          <a:p>
            <a:pPr fontAlgn="base">
              <a:lnSpc>
                <a:spcPct val="150000"/>
              </a:lnSpc>
            </a:pPr>
            <a:r>
              <a:rPr lang="en-US" sz="2000" b="0" i="1" dirty="0">
                <a:solidFill>
                  <a:srgbClr val="555555"/>
                </a:solidFill>
                <a:effectLst/>
                <a:latin typeface="inherit"/>
              </a:rPr>
              <a:t>metro, hospital, idea, escape, lava, visa, sociable, inevitable, funeral, original, cereal, horrible, </a:t>
            </a:r>
            <a:r>
              <a:rPr lang="en-US" sz="2000" b="0" i="0" dirty="0">
                <a:solidFill>
                  <a:srgbClr val="555555"/>
                </a:solidFill>
                <a:effectLst/>
                <a:latin typeface="open sans"/>
              </a:rPr>
              <a:t>and</a:t>
            </a:r>
            <a:r>
              <a:rPr lang="en-US" sz="2000" b="0" i="1" dirty="0">
                <a:solidFill>
                  <a:srgbClr val="555555"/>
                </a:solidFill>
                <a:effectLst/>
                <a:latin typeface="inherit"/>
              </a:rPr>
              <a:t> motor.</a:t>
            </a:r>
            <a:endParaRPr lang="en-US" sz="2000" b="0" i="0" dirty="0">
              <a:solidFill>
                <a:srgbClr val="555555"/>
              </a:solidFill>
              <a:effectLst/>
              <a:latin typeface="open sans"/>
            </a:endParaRPr>
          </a:p>
        </p:txBody>
      </p:sp>
    </p:spTree>
    <p:extLst>
      <p:ext uri="{BB962C8B-B14F-4D97-AF65-F5344CB8AC3E}">
        <p14:creationId xmlns:p14="http://schemas.microsoft.com/office/powerpoint/2010/main" val="239229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F9B41F-5F0E-45D0-9BB6-E6185E8CE28F}"/>
              </a:ext>
            </a:extLst>
          </p:cNvPr>
          <p:cNvSpPr/>
          <p:nvPr/>
        </p:nvSpPr>
        <p:spPr>
          <a:xfrm>
            <a:off x="372940" y="450271"/>
            <a:ext cx="11446119" cy="5120889"/>
          </a:xfrm>
          <a:prstGeom prst="rect">
            <a:avLst/>
          </a:prstGeom>
        </p:spPr>
        <p:txBody>
          <a:bodyPr wrap="square">
            <a:spAutoFit/>
          </a:bodyPr>
          <a:lstStyle/>
          <a:p>
            <a:pPr fontAlgn="base">
              <a:lnSpc>
                <a:spcPct val="150000"/>
              </a:lnSpc>
            </a:pPr>
            <a:r>
              <a:rPr lang="en-US" b="1" i="0" dirty="0">
                <a:solidFill>
                  <a:srgbClr val="555555"/>
                </a:solidFill>
                <a:effectLst/>
                <a:latin typeface="open sans"/>
              </a:rPr>
              <a:t>Spanish Cognates that Add an </a:t>
            </a:r>
            <a:r>
              <a:rPr lang="en-US" b="1" i="1" dirty="0">
                <a:solidFill>
                  <a:srgbClr val="555555"/>
                </a:solidFill>
                <a:effectLst/>
                <a:latin typeface="inherit"/>
              </a:rPr>
              <a:t>–</a:t>
            </a:r>
            <a:r>
              <a:rPr lang="en-US" b="1" i="1" dirty="0" err="1">
                <a:solidFill>
                  <a:srgbClr val="555555"/>
                </a:solidFill>
                <a:effectLst/>
                <a:latin typeface="inherit"/>
              </a:rPr>
              <a:t>ar</a:t>
            </a:r>
            <a:r>
              <a:rPr lang="en-US" b="1" i="0" dirty="0">
                <a:solidFill>
                  <a:srgbClr val="555555"/>
                </a:solidFill>
                <a:effectLst/>
                <a:latin typeface="open sans"/>
              </a:rPr>
              <a:t> or </a:t>
            </a:r>
            <a:r>
              <a:rPr lang="en-US" b="1" i="1" dirty="0">
                <a:solidFill>
                  <a:srgbClr val="555555"/>
                </a:solidFill>
                <a:effectLst/>
                <a:latin typeface="inherit"/>
              </a:rPr>
              <a:t>–</a:t>
            </a:r>
            <a:r>
              <a:rPr lang="en-US" b="1" i="1" dirty="0" err="1">
                <a:solidFill>
                  <a:srgbClr val="555555"/>
                </a:solidFill>
                <a:effectLst/>
                <a:latin typeface="inherit"/>
              </a:rPr>
              <a:t>ir</a:t>
            </a:r>
            <a:endParaRPr lang="en-US" b="1" i="0" dirty="0">
              <a:solidFill>
                <a:srgbClr val="555555"/>
              </a:solidFill>
              <a:effectLst/>
              <a:latin typeface="open sans"/>
            </a:endParaRPr>
          </a:p>
          <a:p>
            <a:pPr fontAlgn="base">
              <a:lnSpc>
                <a:spcPct val="150000"/>
              </a:lnSpc>
            </a:pPr>
            <a:r>
              <a:rPr lang="en-US" b="0" i="0" dirty="0">
                <a:solidFill>
                  <a:srgbClr val="555555"/>
                </a:solidFill>
                <a:effectLst/>
                <a:latin typeface="open sans"/>
              </a:rPr>
              <a:t>In Spanish, verbs end in </a:t>
            </a:r>
            <a:r>
              <a:rPr lang="en-US" b="0" i="1" dirty="0">
                <a:solidFill>
                  <a:srgbClr val="555555"/>
                </a:solidFill>
                <a:effectLst/>
                <a:latin typeface="inherit"/>
              </a:rPr>
              <a:t>–</a:t>
            </a:r>
            <a:r>
              <a:rPr lang="en-US" b="0" i="1" dirty="0" err="1">
                <a:solidFill>
                  <a:srgbClr val="555555"/>
                </a:solidFill>
                <a:effectLst/>
                <a:latin typeface="inherit"/>
              </a:rPr>
              <a:t>ar</a:t>
            </a:r>
            <a:r>
              <a:rPr lang="en-US" b="0" i="0" dirty="0">
                <a:solidFill>
                  <a:srgbClr val="555555"/>
                </a:solidFill>
                <a:effectLst/>
                <a:latin typeface="open sans"/>
              </a:rPr>
              <a:t>, </a:t>
            </a:r>
            <a:r>
              <a:rPr lang="en-US" b="0" i="1" dirty="0">
                <a:solidFill>
                  <a:srgbClr val="555555"/>
                </a:solidFill>
                <a:effectLst/>
                <a:latin typeface="inherit"/>
              </a:rPr>
              <a:t>-</a:t>
            </a:r>
            <a:r>
              <a:rPr lang="en-US" b="0" i="1" dirty="0" err="1">
                <a:solidFill>
                  <a:srgbClr val="555555"/>
                </a:solidFill>
                <a:effectLst/>
                <a:latin typeface="inherit"/>
              </a:rPr>
              <a:t>er</a:t>
            </a:r>
            <a:r>
              <a:rPr lang="en-US" b="0" i="0" dirty="0">
                <a:solidFill>
                  <a:srgbClr val="555555"/>
                </a:solidFill>
                <a:effectLst/>
                <a:latin typeface="open sans"/>
              </a:rPr>
              <a:t>, or </a:t>
            </a:r>
            <a:r>
              <a:rPr lang="en-US" b="0" i="1" dirty="0">
                <a:solidFill>
                  <a:srgbClr val="555555"/>
                </a:solidFill>
                <a:effectLst/>
                <a:latin typeface="inherit"/>
              </a:rPr>
              <a:t>–</a:t>
            </a:r>
            <a:r>
              <a:rPr lang="en-US" b="0" i="1" dirty="0" err="1">
                <a:solidFill>
                  <a:srgbClr val="555555"/>
                </a:solidFill>
                <a:effectLst/>
                <a:latin typeface="inherit"/>
              </a:rPr>
              <a:t>ir</a:t>
            </a:r>
            <a:r>
              <a:rPr lang="en-US" b="0" i="1" dirty="0">
                <a:solidFill>
                  <a:srgbClr val="555555"/>
                </a:solidFill>
                <a:effectLst/>
                <a:latin typeface="inherit"/>
              </a:rPr>
              <a:t>,</a:t>
            </a:r>
            <a:r>
              <a:rPr lang="en-US" b="0" i="0" dirty="0">
                <a:solidFill>
                  <a:srgbClr val="555555"/>
                </a:solidFill>
                <a:effectLst/>
                <a:latin typeface="open sans"/>
              </a:rPr>
              <a:t> and each follows its own </a:t>
            </a:r>
            <a:r>
              <a:rPr lang="en-US" b="0" i="0" u="sng" dirty="0">
                <a:effectLst/>
                <a:latin typeface="open sans"/>
                <a:hlinkClick r:id="rId2">
                  <a:extLst>
                    <a:ext uri="{A12FA001-AC4F-418D-AE19-62706E023703}">
                      <ahyp:hlinkClr xmlns:ahyp="http://schemas.microsoft.com/office/drawing/2018/hyperlinkcolor" val="tx"/>
                    </a:ext>
                  </a:extLst>
                </a:hlinkClick>
              </a:rPr>
              <a:t>conjugation rules</a:t>
            </a:r>
            <a:r>
              <a:rPr lang="en-US" b="0" i="0" dirty="0">
                <a:solidFill>
                  <a:srgbClr val="555555"/>
                </a:solidFill>
                <a:effectLst/>
                <a:latin typeface="open sans"/>
              </a:rPr>
              <a:t>. </a:t>
            </a:r>
          </a:p>
          <a:p>
            <a:pPr fontAlgn="base">
              <a:lnSpc>
                <a:spcPct val="150000"/>
              </a:lnSpc>
            </a:pPr>
            <a:r>
              <a:rPr lang="en-US" b="0" i="0" dirty="0">
                <a:solidFill>
                  <a:srgbClr val="555555"/>
                </a:solidFill>
                <a:effectLst/>
                <a:latin typeface="open sans"/>
              </a:rPr>
              <a:t>Many verb cognates exist by simply adding </a:t>
            </a:r>
            <a:r>
              <a:rPr lang="en-US" b="0" i="1" dirty="0">
                <a:solidFill>
                  <a:srgbClr val="555555"/>
                </a:solidFill>
                <a:effectLst/>
                <a:latin typeface="inherit"/>
              </a:rPr>
              <a:t>–</a:t>
            </a:r>
            <a:r>
              <a:rPr lang="en-US" b="0" i="1" dirty="0" err="1">
                <a:solidFill>
                  <a:srgbClr val="555555"/>
                </a:solidFill>
                <a:effectLst/>
                <a:latin typeface="inherit"/>
              </a:rPr>
              <a:t>ar</a:t>
            </a:r>
            <a:r>
              <a:rPr lang="en-US" b="0" i="0" dirty="0">
                <a:solidFill>
                  <a:srgbClr val="555555"/>
                </a:solidFill>
                <a:effectLst/>
                <a:latin typeface="open sans"/>
              </a:rPr>
              <a:t> or </a:t>
            </a:r>
            <a:r>
              <a:rPr lang="en-US" b="0" i="1" dirty="0">
                <a:solidFill>
                  <a:srgbClr val="555555"/>
                </a:solidFill>
                <a:effectLst/>
                <a:latin typeface="inherit"/>
              </a:rPr>
              <a:t>–</a:t>
            </a:r>
            <a:r>
              <a:rPr lang="en-US" b="0" i="1" dirty="0" err="1">
                <a:solidFill>
                  <a:srgbClr val="555555"/>
                </a:solidFill>
                <a:effectLst/>
                <a:latin typeface="inherit"/>
              </a:rPr>
              <a:t>ir</a:t>
            </a:r>
            <a:r>
              <a:rPr lang="en-US" b="0" i="0" dirty="0">
                <a:solidFill>
                  <a:srgbClr val="555555"/>
                </a:solidFill>
                <a:effectLst/>
                <a:latin typeface="open sans"/>
              </a:rPr>
              <a:t> to the English version of the word.</a:t>
            </a:r>
          </a:p>
          <a:p>
            <a:pPr fontAlgn="base">
              <a:lnSpc>
                <a:spcPct val="150000"/>
              </a:lnSpc>
            </a:pPr>
            <a:r>
              <a:rPr lang="en-US" b="0" i="0" dirty="0">
                <a:solidFill>
                  <a:srgbClr val="555555"/>
                </a:solidFill>
                <a:effectLst/>
                <a:latin typeface="open sans"/>
              </a:rPr>
              <a:t>Some examples are: </a:t>
            </a:r>
          </a:p>
          <a:p>
            <a:pPr fontAlgn="base">
              <a:lnSpc>
                <a:spcPct val="150000"/>
              </a:lnSpc>
            </a:pPr>
            <a:r>
              <a:rPr lang="en-US" sz="2000" b="0" i="0" dirty="0">
                <a:solidFill>
                  <a:srgbClr val="555555"/>
                </a:solidFill>
                <a:effectLst/>
                <a:latin typeface="open sans"/>
              </a:rPr>
              <a:t>adopt – </a:t>
            </a:r>
            <a:r>
              <a:rPr lang="en-US" sz="2000" b="0" i="1" dirty="0" err="1">
                <a:solidFill>
                  <a:srgbClr val="555555"/>
                </a:solidFill>
                <a:effectLst/>
                <a:latin typeface="inherit"/>
              </a:rPr>
              <a:t>adoptar</a:t>
            </a:r>
            <a:r>
              <a:rPr lang="en-US" sz="2000" b="0" i="0" dirty="0">
                <a:solidFill>
                  <a:srgbClr val="555555"/>
                </a:solidFill>
                <a:effectLst/>
                <a:latin typeface="open sans"/>
              </a:rPr>
              <a:t>, calm – </a:t>
            </a:r>
            <a:r>
              <a:rPr lang="en-US" sz="2000" b="0" i="1" dirty="0" err="1">
                <a:solidFill>
                  <a:srgbClr val="555555"/>
                </a:solidFill>
                <a:effectLst/>
                <a:latin typeface="inherit"/>
              </a:rPr>
              <a:t>calmar</a:t>
            </a:r>
            <a:r>
              <a:rPr lang="en-US" sz="2000" b="0" i="0" dirty="0">
                <a:solidFill>
                  <a:srgbClr val="555555"/>
                </a:solidFill>
                <a:effectLst/>
                <a:latin typeface="open sans"/>
              </a:rPr>
              <a:t>, control – </a:t>
            </a:r>
            <a:r>
              <a:rPr lang="en-US" sz="2000" b="0" i="1" dirty="0" err="1">
                <a:solidFill>
                  <a:srgbClr val="555555"/>
                </a:solidFill>
                <a:effectLst/>
                <a:latin typeface="inherit"/>
              </a:rPr>
              <a:t>controlar</a:t>
            </a:r>
            <a:r>
              <a:rPr lang="en-US" sz="2000" b="0" i="0" dirty="0">
                <a:solidFill>
                  <a:srgbClr val="555555"/>
                </a:solidFill>
                <a:effectLst/>
                <a:latin typeface="open sans"/>
              </a:rPr>
              <a:t>, limit – </a:t>
            </a:r>
            <a:r>
              <a:rPr lang="en-US" sz="2000" b="0" i="1" dirty="0" err="1">
                <a:solidFill>
                  <a:srgbClr val="555555"/>
                </a:solidFill>
                <a:effectLst/>
                <a:latin typeface="inherit"/>
              </a:rPr>
              <a:t>limitar</a:t>
            </a:r>
            <a:r>
              <a:rPr lang="en-US" sz="2000" b="0" i="0" dirty="0">
                <a:solidFill>
                  <a:srgbClr val="555555"/>
                </a:solidFill>
                <a:effectLst/>
                <a:latin typeface="open sans"/>
              </a:rPr>
              <a:t>, invert – </a:t>
            </a:r>
            <a:r>
              <a:rPr lang="en-US" sz="2000" b="0" i="1" dirty="0" err="1">
                <a:solidFill>
                  <a:srgbClr val="555555"/>
                </a:solidFill>
                <a:effectLst/>
                <a:latin typeface="inherit"/>
              </a:rPr>
              <a:t>invertir</a:t>
            </a:r>
            <a:r>
              <a:rPr lang="en-US" sz="2000" b="0" i="0" dirty="0">
                <a:solidFill>
                  <a:srgbClr val="555555"/>
                </a:solidFill>
                <a:effectLst/>
                <a:latin typeface="open sans"/>
              </a:rPr>
              <a:t>, and insist – </a:t>
            </a:r>
            <a:r>
              <a:rPr lang="en-US" sz="2000" b="0" i="1" dirty="0" err="1">
                <a:solidFill>
                  <a:srgbClr val="555555"/>
                </a:solidFill>
                <a:effectLst/>
                <a:latin typeface="inherit"/>
              </a:rPr>
              <a:t>insistir</a:t>
            </a:r>
            <a:r>
              <a:rPr lang="en-US" sz="2000" b="0" i="1" dirty="0">
                <a:solidFill>
                  <a:srgbClr val="555555"/>
                </a:solidFill>
                <a:effectLst/>
                <a:latin typeface="inherit"/>
              </a:rPr>
              <a:t>.</a:t>
            </a:r>
          </a:p>
          <a:p>
            <a:pPr fontAlgn="base">
              <a:lnSpc>
                <a:spcPct val="150000"/>
              </a:lnSpc>
            </a:pPr>
            <a:endParaRPr lang="en-US" b="0" i="0" dirty="0">
              <a:solidFill>
                <a:srgbClr val="555555"/>
              </a:solidFill>
              <a:effectLst/>
              <a:latin typeface="open sans"/>
            </a:endParaRPr>
          </a:p>
          <a:p>
            <a:pPr fontAlgn="base">
              <a:lnSpc>
                <a:spcPct val="150000"/>
              </a:lnSpc>
            </a:pPr>
            <a:r>
              <a:rPr lang="en-US" sz="2000" b="1" i="0" dirty="0">
                <a:solidFill>
                  <a:srgbClr val="555555"/>
                </a:solidFill>
                <a:effectLst/>
                <a:latin typeface="inherit"/>
              </a:rPr>
              <a:t>Spanish Cognates that Change </a:t>
            </a:r>
            <a:r>
              <a:rPr lang="en-US" sz="2000" b="1" i="1" dirty="0">
                <a:solidFill>
                  <a:srgbClr val="555555"/>
                </a:solidFill>
                <a:effectLst/>
                <a:latin typeface="inherit"/>
              </a:rPr>
              <a:t>–</a:t>
            </a:r>
            <a:r>
              <a:rPr lang="en-US" sz="2000" b="1" i="1" dirty="0" err="1">
                <a:solidFill>
                  <a:srgbClr val="555555"/>
                </a:solidFill>
                <a:effectLst/>
                <a:latin typeface="inherit"/>
              </a:rPr>
              <a:t>tion</a:t>
            </a:r>
            <a:r>
              <a:rPr lang="en-US" sz="2000" b="1" i="0" dirty="0">
                <a:solidFill>
                  <a:srgbClr val="555555"/>
                </a:solidFill>
                <a:effectLst/>
                <a:latin typeface="inherit"/>
              </a:rPr>
              <a:t> to </a:t>
            </a:r>
            <a:r>
              <a:rPr lang="en-US" sz="2000" b="1" i="1" dirty="0">
                <a:solidFill>
                  <a:srgbClr val="555555"/>
                </a:solidFill>
                <a:effectLst/>
                <a:latin typeface="inherit"/>
              </a:rPr>
              <a:t>–</a:t>
            </a:r>
            <a:r>
              <a:rPr lang="en-US" sz="2000" b="1" i="1" dirty="0" err="1">
                <a:solidFill>
                  <a:srgbClr val="555555"/>
                </a:solidFill>
                <a:effectLst/>
                <a:latin typeface="inherit"/>
              </a:rPr>
              <a:t>ción</a:t>
            </a:r>
            <a:endParaRPr lang="en-US" sz="2000" b="0" i="0" dirty="0">
              <a:solidFill>
                <a:srgbClr val="555555"/>
              </a:solidFill>
              <a:effectLst/>
              <a:latin typeface="open sans"/>
            </a:endParaRPr>
          </a:p>
          <a:p>
            <a:pPr fontAlgn="base">
              <a:lnSpc>
                <a:spcPct val="150000"/>
              </a:lnSpc>
            </a:pPr>
            <a:r>
              <a:rPr lang="en-US" b="0" i="0" dirty="0">
                <a:solidFill>
                  <a:srgbClr val="555555"/>
                </a:solidFill>
                <a:effectLst/>
                <a:latin typeface="open sans"/>
              </a:rPr>
              <a:t>The common English suffix </a:t>
            </a:r>
            <a:r>
              <a:rPr lang="en-US" b="0" i="1" dirty="0">
                <a:solidFill>
                  <a:srgbClr val="555555"/>
                </a:solidFill>
                <a:effectLst/>
                <a:latin typeface="inherit"/>
              </a:rPr>
              <a:t>–</a:t>
            </a:r>
            <a:r>
              <a:rPr lang="en-US" b="0" i="1" dirty="0" err="1">
                <a:solidFill>
                  <a:srgbClr val="555555"/>
                </a:solidFill>
                <a:effectLst/>
                <a:latin typeface="inherit"/>
              </a:rPr>
              <a:t>tion</a:t>
            </a:r>
            <a:r>
              <a:rPr lang="en-US" b="0" i="0" dirty="0">
                <a:solidFill>
                  <a:srgbClr val="555555"/>
                </a:solidFill>
                <a:effectLst/>
                <a:latin typeface="open sans"/>
              </a:rPr>
              <a:t> is used to form noun versions of verbs. It commonly expresses the state or action of the verb. </a:t>
            </a:r>
          </a:p>
          <a:p>
            <a:pPr fontAlgn="base">
              <a:lnSpc>
                <a:spcPct val="150000"/>
              </a:lnSpc>
            </a:pPr>
            <a:r>
              <a:rPr lang="en-US" b="0" i="0" dirty="0">
                <a:solidFill>
                  <a:srgbClr val="555555"/>
                </a:solidFill>
                <a:effectLst/>
                <a:latin typeface="open sans"/>
              </a:rPr>
              <a:t>Luckily for Spanish learners, the rule is consistent in Spanish nouns as well but with the ending –</a:t>
            </a:r>
            <a:r>
              <a:rPr lang="en-US" b="0" i="1" dirty="0" err="1">
                <a:solidFill>
                  <a:srgbClr val="555555"/>
                </a:solidFill>
                <a:effectLst/>
                <a:latin typeface="inherit"/>
              </a:rPr>
              <a:t>ción</a:t>
            </a:r>
            <a:r>
              <a:rPr lang="en-US" b="0" i="0" dirty="0">
                <a:solidFill>
                  <a:srgbClr val="555555"/>
                </a:solidFill>
                <a:effectLst/>
                <a:latin typeface="open sans"/>
              </a:rPr>
              <a:t>.</a:t>
            </a:r>
          </a:p>
          <a:p>
            <a:pPr fontAlgn="base">
              <a:lnSpc>
                <a:spcPct val="150000"/>
              </a:lnSpc>
            </a:pPr>
            <a:r>
              <a:rPr lang="en-US" b="0" i="0" dirty="0">
                <a:solidFill>
                  <a:srgbClr val="555555"/>
                </a:solidFill>
                <a:effectLst/>
                <a:latin typeface="open sans"/>
              </a:rPr>
              <a:t>Some examples are: </a:t>
            </a:r>
          </a:p>
          <a:p>
            <a:pPr fontAlgn="base">
              <a:lnSpc>
                <a:spcPct val="150000"/>
              </a:lnSpc>
            </a:pPr>
            <a:r>
              <a:rPr lang="en-US" sz="2000" b="0" i="0" dirty="0">
                <a:solidFill>
                  <a:srgbClr val="555555"/>
                </a:solidFill>
                <a:effectLst/>
                <a:latin typeface="open sans"/>
              </a:rPr>
              <a:t>action – </a:t>
            </a:r>
            <a:r>
              <a:rPr lang="en-US" sz="2000" b="0" i="1" dirty="0" err="1">
                <a:solidFill>
                  <a:srgbClr val="555555"/>
                </a:solidFill>
                <a:effectLst/>
                <a:latin typeface="inherit"/>
              </a:rPr>
              <a:t>acción</a:t>
            </a:r>
            <a:r>
              <a:rPr lang="en-US" sz="2000" b="0" i="0" dirty="0">
                <a:solidFill>
                  <a:srgbClr val="555555"/>
                </a:solidFill>
                <a:effectLst/>
                <a:latin typeface="open sans"/>
              </a:rPr>
              <a:t>, celebration – </a:t>
            </a:r>
            <a:r>
              <a:rPr lang="en-US" sz="2000" b="0" i="1" dirty="0" err="1">
                <a:solidFill>
                  <a:srgbClr val="555555"/>
                </a:solidFill>
                <a:effectLst/>
                <a:latin typeface="inherit"/>
              </a:rPr>
              <a:t>celebración</a:t>
            </a:r>
            <a:r>
              <a:rPr lang="en-US" sz="2000" b="0" i="0" dirty="0">
                <a:solidFill>
                  <a:srgbClr val="555555"/>
                </a:solidFill>
                <a:effectLst/>
                <a:latin typeface="open sans"/>
              </a:rPr>
              <a:t>, condition – </a:t>
            </a:r>
            <a:r>
              <a:rPr lang="en-US" sz="2000" b="0" i="1" dirty="0" err="1">
                <a:solidFill>
                  <a:srgbClr val="555555"/>
                </a:solidFill>
                <a:effectLst/>
                <a:latin typeface="inherit"/>
              </a:rPr>
              <a:t>condición</a:t>
            </a:r>
            <a:r>
              <a:rPr lang="en-US" sz="2000" b="0" i="0" dirty="0">
                <a:solidFill>
                  <a:srgbClr val="555555"/>
                </a:solidFill>
                <a:effectLst/>
                <a:latin typeface="open sans"/>
              </a:rPr>
              <a:t>, nation – </a:t>
            </a:r>
            <a:r>
              <a:rPr lang="en-US" sz="2000" b="0" i="1" dirty="0" err="1">
                <a:solidFill>
                  <a:srgbClr val="555555"/>
                </a:solidFill>
                <a:effectLst/>
                <a:latin typeface="inherit"/>
              </a:rPr>
              <a:t>nación</a:t>
            </a:r>
            <a:r>
              <a:rPr lang="en-US" sz="2000" b="0" i="0" dirty="0">
                <a:solidFill>
                  <a:srgbClr val="555555"/>
                </a:solidFill>
                <a:effectLst/>
                <a:latin typeface="open sans"/>
              </a:rPr>
              <a:t>, and fiction – </a:t>
            </a:r>
            <a:r>
              <a:rPr lang="en-US" sz="2000" b="0" i="1" dirty="0" err="1">
                <a:solidFill>
                  <a:srgbClr val="555555"/>
                </a:solidFill>
                <a:effectLst/>
                <a:latin typeface="inherit"/>
              </a:rPr>
              <a:t>ficción</a:t>
            </a:r>
            <a:r>
              <a:rPr lang="en-US" sz="2000" b="0" i="1" dirty="0">
                <a:solidFill>
                  <a:srgbClr val="555555"/>
                </a:solidFill>
                <a:effectLst/>
                <a:latin typeface="inherit"/>
              </a:rPr>
              <a:t>.</a:t>
            </a:r>
            <a:endParaRPr lang="en-US" sz="2000" b="0" i="0" dirty="0">
              <a:solidFill>
                <a:srgbClr val="555555"/>
              </a:solidFill>
              <a:effectLst/>
              <a:latin typeface="open sans"/>
            </a:endParaRPr>
          </a:p>
        </p:txBody>
      </p:sp>
    </p:spTree>
    <p:extLst>
      <p:ext uri="{BB962C8B-B14F-4D97-AF65-F5344CB8AC3E}">
        <p14:creationId xmlns:p14="http://schemas.microsoft.com/office/powerpoint/2010/main" val="244921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D23E39-05AF-428E-95C9-20BF2189B2A6}"/>
              </a:ext>
            </a:extLst>
          </p:cNvPr>
          <p:cNvSpPr/>
          <p:nvPr/>
        </p:nvSpPr>
        <p:spPr>
          <a:xfrm>
            <a:off x="0" y="210658"/>
            <a:ext cx="11975123" cy="4195700"/>
          </a:xfrm>
          <a:prstGeom prst="rect">
            <a:avLst/>
          </a:prstGeom>
        </p:spPr>
        <p:txBody>
          <a:bodyPr wrap="square">
            <a:spAutoFit/>
          </a:bodyPr>
          <a:lstStyle/>
          <a:p>
            <a:pPr lvl="1" fontAlgn="base">
              <a:lnSpc>
                <a:spcPct val="150000"/>
              </a:lnSpc>
            </a:pPr>
            <a:r>
              <a:rPr lang="en-US" b="1" i="0" dirty="0">
                <a:solidFill>
                  <a:srgbClr val="555555"/>
                </a:solidFill>
                <a:effectLst/>
                <a:latin typeface="open sans"/>
              </a:rPr>
              <a:t>Spanish Cognates that Add an </a:t>
            </a:r>
            <a:r>
              <a:rPr lang="en-US" b="1" i="1" dirty="0">
                <a:solidFill>
                  <a:srgbClr val="555555"/>
                </a:solidFill>
                <a:effectLst/>
                <a:latin typeface="inherit"/>
              </a:rPr>
              <a:t>–o</a:t>
            </a:r>
            <a:endParaRPr lang="en-US" b="1" i="0" dirty="0">
              <a:solidFill>
                <a:srgbClr val="555555"/>
              </a:solidFill>
              <a:effectLst/>
              <a:latin typeface="open sans"/>
            </a:endParaRPr>
          </a:p>
          <a:p>
            <a:pPr lvl="1" fontAlgn="base">
              <a:lnSpc>
                <a:spcPct val="150000"/>
              </a:lnSpc>
            </a:pPr>
            <a:r>
              <a:rPr lang="en-US" b="0" i="0" dirty="0">
                <a:solidFill>
                  <a:srgbClr val="555555"/>
                </a:solidFill>
                <a:effectLst/>
                <a:latin typeface="open sans"/>
              </a:rPr>
              <a:t>This type of cognate is so common that many Spanish learners will try adding an </a:t>
            </a:r>
            <a:r>
              <a:rPr lang="en-US" b="0" i="1" dirty="0">
                <a:solidFill>
                  <a:srgbClr val="555555"/>
                </a:solidFill>
                <a:effectLst/>
                <a:latin typeface="inherit"/>
              </a:rPr>
              <a:t>–o</a:t>
            </a:r>
            <a:r>
              <a:rPr lang="en-US" b="0" i="0" dirty="0">
                <a:solidFill>
                  <a:srgbClr val="555555"/>
                </a:solidFill>
                <a:effectLst/>
                <a:latin typeface="open sans"/>
              </a:rPr>
              <a:t> to any English word when they don’t know the Spanish version. Sometimes it works, although this isn’t always the case.</a:t>
            </a:r>
          </a:p>
          <a:p>
            <a:pPr lvl="1" fontAlgn="base">
              <a:lnSpc>
                <a:spcPct val="150000"/>
              </a:lnSpc>
            </a:pPr>
            <a:r>
              <a:rPr lang="en-US" b="0" i="0" dirty="0">
                <a:solidFill>
                  <a:srgbClr val="555555"/>
                </a:solidFill>
                <a:effectLst/>
                <a:latin typeface="open sans"/>
              </a:rPr>
              <a:t>Some examples are: </a:t>
            </a:r>
          </a:p>
          <a:p>
            <a:pPr lvl="1" fontAlgn="base">
              <a:lnSpc>
                <a:spcPct val="150000"/>
              </a:lnSpc>
            </a:pPr>
            <a:r>
              <a:rPr lang="en-US" dirty="0">
                <a:solidFill>
                  <a:srgbClr val="555555"/>
                </a:solidFill>
                <a:latin typeface="open sans"/>
              </a:rPr>
              <a:t>academic – </a:t>
            </a:r>
            <a:r>
              <a:rPr lang="en-US" dirty="0" err="1">
                <a:solidFill>
                  <a:srgbClr val="555555"/>
                </a:solidFill>
                <a:latin typeface="open sans"/>
              </a:rPr>
              <a:t>académico</a:t>
            </a:r>
            <a:r>
              <a:rPr lang="en-US" dirty="0">
                <a:solidFill>
                  <a:srgbClr val="555555"/>
                </a:solidFill>
                <a:latin typeface="open sans"/>
              </a:rPr>
              <a:t>, alcoholic – </a:t>
            </a:r>
            <a:r>
              <a:rPr lang="en-US" dirty="0" err="1">
                <a:solidFill>
                  <a:srgbClr val="555555"/>
                </a:solidFill>
                <a:latin typeface="open sans"/>
              </a:rPr>
              <a:t>alcohólico</a:t>
            </a:r>
            <a:r>
              <a:rPr lang="en-US" dirty="0">
                <a:solidFill>
                  <a:srgbClr val="555555"/>
                </a:solidFill>
                <a:latin typeface="open sans"/>
              </a:rPr>
              <a:t>, domestic – </a:t>
            </a:r>
            <a:r>
              <a:rPr lang="en-US" dirty="0" err="1">
                <a:solidFill>
                  <a:srgbClr val="555555"/>
                </a:solidFill>
                <a:latin typeface="open sans"/>
              </a:rPr>
              <a:t>doméstico</a:t>
            </a:r>
            <a:r>
              <a:rPr lang="en-US" dirty="0">
                <a:solidFill>
                  <a:srgbClr val="555555"/>
                </a:solidFill>
                <a:latin typeface="open sans"/>
              </a:rPr>
              <a:t>, organic – </a:t>
            </a:r>
            <a:r>
              <a:rPr lang="en-US" dirty="0" err="1">
                <a:solidFill>
                  <a:srgbClr val="555555"/>
                </a:solidFill>
                <a:latin typeface="open sans"/>
              </a:rPr>
              <a:t>orgánico</a:t>
            </a:r>
            <a:r>
              <a:rPr lang="en-US" dirty="0">
                <a:solidFill>
                  <a:srgbClr val="555555"/>
                </a:solidFill>
                <a:latin typeface="open sans"/>
              </a:rPr>
              <a:t>, and panic – </a:t>
            </a:r>
            <a:r>
              <a:rPr lang="en-US" dirty="0" err="1">
                <a:solidFill>
                  <a:srgbClr val="555555"/>
                </a:solidFill>
                <a:latin typeface="open sans"/>
              </a:rPr>
              <a:t>pánico</a:t>
            </a:r>
            <a:r>
              <a:rPr lang="en-US" dirty="0">
                <a:solidFill>
                  <a:srgbClr val="555555"/>
                </a:solidFill>
                <a:latin typeface="open sans"/>
              </a:rPr>
              <a:t>.</a:t>
            </a:r>
          </a:p>
          <a:p>
            <a:pPr lvl="1" fontAlgn="base">
              <a:lnSpc>
                <a:spcPct val="150000"/>
              </a:lnSpc>
            </a:pPr>
            <a:r>
              <a:rPr lang="en-US" b="0" i="0" dirty="0">
                <a:solidFill>
                  <a:srgbClr val="555555"/>
                </a:solidFill>
                <a:effectLst/>
                <a:latin typeface="open sans"/>
              </a:rPr>
              <a:t>There are many more cognates in Spanish, as well as patterns, other than the ones listed above. Taking the time to study cognate patterns will increase your vocabulary tenfold. However, be aware of </a:t>
            </a:r>
            <a:r>
              <a:rPr lang="en-US" b="0" i="0" u="sng" dirty="0">
                <a:effectLst/>
                <a:latin typeface="open sans"/>
                <a:hlinkClick r:id="rId2">
                  <a:extLst>
                    <a:ext uri="{A12FA001-AC4F-418D-AE19-62706E023703}">
                      <ahyp:hlinkClr xmlns:ahyp="http://schemas.microsoft.com/office/drawing/2018/hyperlinkcolor" val="tx"/>
                    </a:ext>
                  </a:extLst>
                </a:hlinkClick>
              </a:rPr>
              <a:t>false cognates</a:t>
            </a:r>
            <a:r>
              <a:rPr lang="en-US" b="0" i="0" dirty="0">
                <a:effectLst/>
                <a:latin typeface="open sans"/>
              </a:rPr>
              <a:t>! </a:t>
            </a:r>
            <a:r>
              <a:rPr lang="en-US" b="0" i="0" dirty="0">
                <a:solidFill>
                  <a:srgbClr val="555555"/>
                </a:solidFill>
                <a:effectLst/>
                <a:latin typeface="open sans"/>
              </a:rPr>
              <a:t>These are words that appear to be the same in two languages, but actually have very different meanings.</a:t>
            </a:r>
          </a:p>
          <a:p>
            <a:pPr lvl="1" fontAlgn="base">
              <a:lnSpc>
                <a:spcPct val="150000"/>
              </a:lnSpc>
            </a:pPr>
            <a:r>
              <a:rPr lang="en-US" b="0" i="0" dirty="0">
                <a:solidFill>
                  <a:srgbClr val="555555"/>
                </a:solidFill>
                <a:effectLst/>
                <a:latin typeface="open sans"/>
              </a:rPr>
              <a:t>For example, </a:t>
            </a:r>
            <a:r>
              <a:rPr lang="en-US" b="0" i="1" dirty="0" err="1">
                <a:solidFill>
                  <a:srgbClr val="555555"/>
                </a:solidFill>
                <a:effectLst/>
                <a:latin typeface="inherit"/>
              </a:rPr>
              <a:t>embarazada</a:t>
            </a:r>
            <a:r>
              <a:rPr lang="en-US" b="0" i="0" dirty="0">
                <a:solidFill>
                  <a:srgbClr val="555555"/>
                </a:solidFill>
                <a:effectLst/>
                <a:latin typeface="open sans"/>
              </a:rPr>
              <a:t> means “pregnant” in Spanish, but it’s often confused with “embarrassed” in English because they appear to be similar.</a:t>
            </a:r>
          </a:p>
        </p:txBody>
      </p:sp>
      <p:sp>
        <p:nvSpPr>
          <p:cNvPr id="3" name="Rectangle 2">
            <a:extLst>
              <a:ext uri="{FF2B5EF4-FFF2-40B4-BE49-F238E27FC236}">
                <a16:creationId xmlns:a16="http://schemas.microsoft.com/office/drawing/2014/main" id="{5CACDEC7-A663-42F6-B243-74BB7A62BA4F}"/>
              </a:ext>
            </a:extLst>
          </p:cNvPr>
          <p:cNvSpPr/>
          <p:nvPr/>
        </p:nvSpPr>
        <p:spPr>
          <a:xfrm>
            <a:off x="432287" y="4549676"/>
            <a:ext cx="11375781" cy="1709507"/>
          </a:xfrm>
          <a:prstGeom prst="rect">
            <a:avLst/>
          </a:prstGeom>
        </p:spPr>
        <p:txBody>
          <a:bodyPr wrap="square">
            <a:spAutoFit/>
          </a:bodyPr>
          <a:lstStyle/>
          <a:p>
            <a:pPr fontAlgn="base">
              <a:lnSpc>
                <a:spcPct val="150000"/>
              </a:lnSpc>
            </a:pPr>
            <a:r>
              <a:rPr lang="en-US" b="0" i="0" dirty="0">
                <a:solidFill>
                  <a:srgbClr val="555555"/>
                </a:solidFill>
                <a:effectLst/>
                <a:latin typeface="open sans"/>
              </a:rPr>
              <a:t>Here are some general rules you can use to understand how English and Spanish cognates relate:</a:t>
            </a:r>
          </a:p>
          <a:p>
            <a:pPr fontAlgn="base">
              <a:lnSpc>
                <a:spcPct val="150000"/>
              </a:lnSpc>
              <a:buFont typeface="Arial" panose="020B0604020202020204" pitchFamily="34" charset="0"/>
              <a:buChar char="•"/>
            </a:pPr>
            <a:r>
              <a:rPr lang="en-US" b="0" i="1" dirty="0">
                <a:solidFill>
                  <a:srgbClr val="555555"/>
                </a:solidFill>
                <a:effectLst/>
                <a:latin typeface="inherit"/>
              </a:rPr>
              <a:t>–</a:t>
            </a:r>
            <a:r>
              <a:rPr lang="en-US" b="0" i="1" dirty="0" err="1">
                <a:solidFill>
                  <a:srgbClr val="555555"/>
                </a:solidFill>
                <a:effectLst/>
                <a:latin typeface="inherit"/>
              </a:rPr>
              <a:t>ity</a:t>
            </a:r>
            <a:r>
              <a:rPr lang="en-US" b="0" i="0" dirty="0">
                <a:solidFill>
                  <a:srgbClr val="555555"/>
                </a:solidFill>
                <a:effectLst/>
                <a:latin typeface="open sans"/>
              </a:rPr>
              <a:t> in English becomes </a:t>
            </a:r>
            <a:r>
              <a:rPr lang="en-US" b="0" i="1" dirty="0">
                <a:solidFill>
                  <a:srgbClr val="555555"/>
                </a:solidFill>
                <a:effectLst/>
                <a:latin typeface="inherit"/>
              </a:rPr>
              <a:t>–</a:t>
            </a:r>
            <a:r>
              <a:rPr lang="en-US" b="0" i="1" dirty="0" err="1">
                <a:solidFill>
                  <a:srgbClr val="555555"/>
                </a:solidFill>
                <a:effectLst/>
                <a:latin typeface="inherit"/>
              </a:rPr>
              <a:t>idad</a:t>
            </a:r>
            <a:r>
              <a:rPr lang="en-US" b="0" i="0" dirty="0">
                <a:solidFill>
                  <a:srgbClr val="555555"/>
                </a:solidFill>
                <a:effectLst/>
                <a:latin typeface="open sans"/>
              </a:rPr>
              <a:t> in Spanish (</a:t>
            </a:r>
            <a:r>
              <a:rPr lang="en-US" b="0" i="0" dirty="0" err="1">
                <a:solidFill>
                  <a:srgbClr val="555555"/>
                </a:solidFill>
                <a:effectLst/>
                <a:latin typeface="open sans"/>
              </a:rPr>
              <a:t>ie</a:t>
            </a:r>
            <a:r>
              <a:rPr lang="en-US" b="0" i="0" dirty="0">
                <a:solidFill>
                  <a:srgbClr val="555555"/>
                </a:solidFill>
                <a:effectLst/>
                <a:latin typeface="open sans"/>
              </a:rPr>
              <a:t>. difficulty = </a:t>
            </a:r>
            <a:r>
              <a:rPr lang="en-US" b="0" i="1" dirty="0" err="1">
                <a:solidFill>
                  <a:srgbClr val="555555"/>
                </a:solidFill>
                <a:effectLst/>
                <a:latin typeface="inherit"/>
              </a:rPr>
              <a:t>dificultad</a:t>
            </a:r>
            <a:r>
              <a:rPr lang="en-US" b="0" i="0" dirty="0">
                <a:solidFill>
                  <a:srgbClr val="555555"/>
                </a:solidFill>
                <a:effectLst/>
                <a:latin typeface="open sans"/>
              </a:rPr>
              <a:t>)</a:t>
            </a:r>
          </a:p>
          <a:p>
            <a:pPr fontAlgn="base">
              <a:lnSpc>
                <a:spcPct val="150000"/>
              </a:lnSpc>
              <a:buFont typeface="Arial" panose="020B0604020202020204" pitchFamily="34" charset="0"/>
              <a:buChar char="•"/>
            </a:pPr>
            <a:r>
              <a:rPr lang="en-US" b="0" i="1" dirty="0">
                <a:solidFill>
                  <a:srgbClr val="555555"/>
                </a:solidFill>
                <a:effectLst/>
                <a:latin typeface="inherit"/>
              </a:rPr>
              <a:t>–</a:t>
            </a:r>
            <a:r>
              <a:rPr lang="en-US" b="0" i="1" dirty="0" err="1">
                <a:solidFill>
                  <a:srgbClr val="555555"/>
                </a:solidFill>
                <a:effectLst/>
                <a:latin typeface="inherit"/>
              </a:rPr>
              <a:t>ous</a:t>
            </a:r>
            <a:r>
              <a:rPr lang="en-US" b="0" i="0" dirty="0">
                <a:solidFill>
                  <a:srgbClr val="555555"/>
                </a:solidFill>
                <a:effectLst/>
                <a:latin typeface="open sans"/>
              </a:rPr>
              <a:t> in English becomes </a:t>
            </a:r>
            <a:r>
              <a:rPr lang="en-US" b="0" i="1" dirty="0">
                <a:solidFill>
                  <a:srgbClr val="555555"/>
                </a:solidFill>
                <a:effectLst/>
                <a:latin typeface="inherit"/>
              </a:rPr>
              <a:t>–</a:t>
            </a:r>
            <a:r>
              <a:rPr lang="en-US" b="0" i="1" dirty="0" err="1">
                <a:solidFill>
                  <a:srgbClr val="555555"/>
                </a:solidFill>
                <a:effectLst/>
                <a:latin typeface="inherit"/>
              </a:rPr>
              <a:t>oso</a:t>
            </a:r>
            <a:r>
              <a:rPr lang="en-US" b="0" i="0" dirty="0">
                <a:solidFill>
                  <a:srgbClr val="555555"/>
                </a:solidFill>
                <a:effectLst/>
                <a:latin typeface="open sans"/>
              </a:rPr>
              <a:t> in Spanish (</a:t>
            </a:r>
            <a:r>
              <a:rPr lang="en-US" b="0" i="0" dirty="0" err="1">
                <a:solidFill>
                  <a:srgbClr val="555555"/>
                </a:solidFill>
                <a:effectLst/>
                <a:latin typeface="open sans"/>
              </a:rPr>
              <a:t>ie</a:t>
            </a:r>
            <a:r>
              <a:rPr lang="en-US" b="0" i="0" dirty="0">
                <a:solidFill>
                  <a:srgbClr val="555555"/>
                </a:solidFill>
                <a:effectLst/>
                <a:latin typeface="open sans"/>
              </a:rPr>
              <a:t>. curious = </a:t>
            </a:r>
            <a:r>
              <a:rPr lang="en-US" b="0" i="1" dirty="0">
                <a:solidFill>
                  <a:srgbClr val="555555"/>
                </a:solidFill>
                <a:effectLst/>
                <a:latin typeface="inherit"/>
              </a:rPr>
              <a:t>curioso</a:t>
            </a:r>
            <a:r>
              <a:rPr lang="en-US" b="0" i="0" dirty="0">
                <a:solidFill>
                  <a:srgbClr val="555555"/>
                </a:solidFill>
                <a:effectLst/>
                <a:latin typeface="open sans"/>
              </a:rPr>
              <a:t>)</a:t>
            </a:r>
          </a:p>
          <a:p>
            <a:pPr fontAlgn="base">
              <a:lnSpc>
                <a:spcPct val="150000"/>
              </a:lnSpc>
              <a:buFont typeface="Arial" panose="020B0604020202020204" pitchFamily="34" charset="0"/>
              <a:buChar char="•"/>
            </a:pPr>
            <a:r>
              <a:rPr lang="en-US" b="0" i="1" dirty="0">
                <a:solidFill>
                  <a:srgbClr val="555555"/>
                </a:solidFill>
                <a:effectLst/>
                <a:latin typeface="inherit"/>
              </a:rPr>
              <a:t>–</a:t>
            </a:r>
            <a:r>
              <a:rPr lang="en-US" b="0" i="1" dirty="0" err="1">
                <a:solidFill>
                  <a:srgbClr val="555555"/>
                </a:solidFill>
                <a:effectLst/>
                <a:latin typeface="inherit"/>
              </a:rPr>
              <a:t>ance</a:t>
            </a:r>
            <a:r>
              <a:rPr lang="en-US" b="0" i="0" dirty="0">
                <a:solidFill>
                  <a:srgbClr val="555555"/>
                </a:solidFill>
                <a:effectLst/>
                <a:latin typeface="open sans"/>
              </a:rPr>
              <a:t> in English becomes </a:t>
            </a:r>
            <a:r>
              <a:rPr lang="en-US" b="0" i="1" dirty="0">
                <a:solidFill>
                  <a:srgbClr val="555555"/>
                </a:solidFill>
                <a:effectLst/>
                <a:latin typeface="inherit"/>
              </a:rPr>
              <a:t>–</a:t>
            </a:r>
            <a:r>
              <a:rPr lang="en-US" b="0" i="1" dirty="0" err="1">
                <a:solidFill>
                  <a:srgbClr val="555555"/>
                </a:solidFill>
                <a:effectLst/>
                <a:latin typeface="inherit"/>
              </a:rPr>
              <a:t>ancia</a:t>
            </a:r>
            <a:r>
              <a:rPr lang="en-US" b="0" i="0" dirty="0">
                <a:solidFill>
                  <a:srgbClr val="555555"/>
                </a:solidFill>
                <a:effectLst/>
                <a:latin typeface="open sans"/>
              </a:rPr>
              <a:t> in Spanish (</a:t>
            </a:r>
            <a:r>
              <a:rPr lang="en-US" b="0" i="0" dirty="0" err="1">
                <a:solidFill>
                  <a:srgbClr val="555555"/>
                </a:solidFill>
                <a:effectLst/>
                <a:latin typeface="open sans"/>
              </a:rPr>
              <a:t>ie</a:t>
            </a:r>
            <a:r>
              <a:rPr lang="en-US" b="0" i="0" dirty="0">
                <a:solidFill>
                  <a:srgbClr val="555555"/>
                </a:solidFill>
                <a:effectLst/>
                <a:latin typeface="open sans"/>
              </a:rPr>
              <a:t>. ambulance = </a:t>
            </a:r>
            <a:r>
              <a:rPr lang="en-US" b="0" i="1" dirty="0" err="1">
                <a:solidFill>
                  <a:srgbClr val="555555"/>
                </a:solidFill>
                <a:effectLst/>
                <a:latin typeface="inherit"/>
              </a:rPr>
              <a:t>ambulancia</a:t>
            </a:r>
            <a:r>
              <a:rPr lang="en-US" b="0" i="0" dirty="0">
                <a:solidFill>
                  <a:srgbClr val="555555"/>
                </a:solidFill>
                <a:effectLst/>
                <a:latin typeface="open sans"/>
              </a:rPr>
              <a:t>)</a:t>
            </a:r>
          </a:p>
        </p:txBody>
      </p:sp>
    </p:spTree>
    <p:extLst>
      <p:ext uri="{BB962C8B-B14F-4D97-AF65-F5344CB8AC3E}">
        <p14:creationId xmlns:p14="http://schemas.microsoft.com/office/powerpoint/2010/main" val="13156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2E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B7306-DBE0-4D0E-AF24-F09E84C2FC66}"/>
              </a:ext>
            </a:extLst>
          </p:cNvPr>
          <p:cNvPicPr>
            <a:picLocks noChangeAspect="1"/>
          </p:cNvPicPr>
          <p:nvPr/>
        </p:nvPicPr>
        <p:blipFill rotWithShape="1">
          <a:blip r:embed="rId2"/>
          <a:srcRect l="17397" t="11546" r="42165" b="76751"/>
          <a:stretch/>
        </p:blipFill>
        <p:spPr>
          <a:xfrm>
            <a:off x="259236" y="2874043"/>
            <a:ext cx="4842235" cy="788270"/>
          </a:xfrm>
          <a:prstGeom prst="rect">
            <a:avLst/>
          </a:prstGeom>
        </p:spPr>
      </p:pic>
      <p:pic>
        <p:nvPicPr>
          <p:cNvPr id="3" name="Picture 2">
            <a:extLst>
              <a:ext uri="{FF2B5EF4-FFF2-40B4-BE49-F238E27FC236}">
                <a16:creationId xmlns:a16="http://schemas.microsoft.com/office/drawing/2014/main" id="{25281073-69C6-44E5-87F8-402108689121}"/>
              </a:ext>
            </a:extLst>
          </p:cNvPr>
          <p:cNvPicPr>
            <a:picLocks noChangeAspect="1"/>
          </p:cNvPicPr>
          <p:nvPr/>
        </p:nvPicPr>
        <p:blipFill rotWithShape="1">
          <a:blip r:embed="rId2"/>
          <a:srcRect l="17397" t="24516" r="42165" b="4948"/>
          <a:stretch/>
        </p:blipFill>
        <p:spPr>
          <a:xfrm>
            <a:off x="5279342" y="164969"/>
            <a:ext cx="6653422" cy="6528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95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7F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82EE93-445D-46C1-A7CF-1094C67ED827}"/>
              </a:ext>
            </a:extLst>
          </p:cNvPr>
          <p:cNvPicPr>
            <a:picLocks noChangeAspect="1"/>
          </p:cNvPicPr>
          <p:nvPr/>
        </p:nvPicPr>
        <p:blipFill rotWithShape="1">
          <a:blip r:embed="rId2"/>
          <a:srcRect l="17618" t="27986" r="42030" b="21875"/>
          <a:stretch/>
        </p:blipFill>
        <p:spPr>
          <a:xfrm>
            <a:off x="1709738" y="271461"/>
            <a:ext cx="8870067" cy="6199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173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E9E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71A79-EDD8-4192-81E5-3FB749FAD73B}"/>
              </a:ext>
            </a:extLst>
          </p:cNvPr>
          <p:cNvPicPr>
            <a:picLocks noChangeAspect="1"/>
          </p:cNvPicPr>
          <p:nvPr/>
        </p:nvPicPr>
        <p:blipFill rotWithShape="1">
          <a:blip r:embed="rId2"/>
          <a:srcRect l="17685" t="21532" r="42281" b="20540"/>
          <a:stretch/>
        </p:blipFill>
        <p:spPr>
          <a:xfrm>
            <a:off x="2222929" y="154981"/>
            <a:ext cx="8045021" cy="6548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787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F1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B1B90-36BB-44D0-86B7-21991404B320}"/>
              </a:ext>
            </a:extLst>
          </p:cNvPr>
          <p:cNvPicPr>
            <a:picLocks noChangeAspect="1"/>
          </p:cNvPicPr>
          <p:nvPr/>
        </p:nvPicPr>
        <p:blipFill rotWithShape="1">
          <a:blip r:embed="rId2"/>
          <a:srcRect l="17773" t="20833" r="42578" b="35694"/>
          <a:stretch/>
        </p:blipFill>
        <p:spPr>
          <a:xfrm>
            <a:off x="1304925" y="519112"/>
            <a:ext cx="9714207" cy="5991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94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DF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72DB0-9E06-4C48-80B0-A0E7FD16DD66}"/>
              </a:ext>
            </a:extLst>
          </p:cNvPr>
          <p:cNvPicPr>
            <a:picLocks noChangeAspect="1"/>
          </p:cNvPicPr>
          <p:nvPr/>
        </p:nvPicPr>
        <p:blipFill rotWithShape="1">
          <a:blip r:embed="rId2"/>
          <a:srcRect l="18293" t="27027" r="42535" b="28919"/>
          <a:stretch/>
        </p:blipFill>
        <p:spPr>
          <a:xfrm>
            <a:off x="1668162" y="583857"/>
            <a:ext cx="8995071" cy="5690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89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566</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inherit</vt:lpstr>
      <vt:lpstr>open sans</vt:lpstr>
      <vt:lpstr>Office Theme</vt:lpstr>
      <vt:lpstr>Cognates Cognados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Cognates Cognados</dc:title>
  <dc:creator>Nelson Valdivia</dc:creator>
  <cp:lastModifiedBy>Nelson Valdivia</cp:lastModifiedBy>
  <cp:revision>4</cp:revision>
  <dcterms:created xsi:type="dcterms:W3CDTF">2020-04-05T14:28:10Z</dcterms:created>
  <dcterms:modified xsi:type="dcterms:W3CDTF">2020-04-05T15:01:40Z</dcterms:modified>
</cp:coreProperties>
</file>