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glessencillo.com/negacion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glessencillo.com/to-do" TargetMode="External"/><Relationship Id="rId2" Type="http://schemas.openxmlformats.org/officeDocument/2006/relationships/hyperlink" Target="https://www.inglessencillo.com/interrogacion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glessencillo.com/pronombres" TargetMode="External"/><Relationship Id="rId2" Type="http://schemas.openxmlformats.org/officeDocument/2006/relationships/hyperlink" Target="https://www.inglessencillo.com/to-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glessencillo.com/to-d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glessencillo.com/must" TargetMode="External"/><Relationship Id="rId2" Type="http://schemas.openxmlformats.org/officeDocument/2006/relationships/hyperlink" Target="https://www.inglessencillo.com/ca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glessencillo.com/interrogacion" TargetMode="External"/><Relationship Id="rId5" Type="http://schemas.openxmlformats.org/officeDocument/2006/relationships/hyperlink" Target="https://www.inglessencillo.com/negacion" TargetMode="External"/><Relationship Id="rId4" Type="http://schemas.openxmlformats.org/officeDocument/2006/relationships/hyperlink" Target="https://www.inglessencillo.com/m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 fontScale="90000"/>
          </a:bodyPr>
          <a:lstStyle/>
          <a:p>
            <a:r>
              <a:rPr lang="es-E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El Presente Simple en Inglés</a:t>
            </a:r>
            <a:br>
              <a:rPr lang="es-E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endParaRPr lang="en-US" sz="6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817A2027-826C-45EA-AD73-10F70D1CB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F15702-CCFE-4081-84E3-B03F0CE9E175}"/>
              </a:ext>
            </a:extLst>
          </p:cNvPr>
          <p:cNvSpPr txBox="1"/>
          <p:nvPr/>
        </p:nvSpPr>
        <p:spPr>
          <a:xfrm>
            <a:off x="3741683" y="49895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Conjugación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del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presente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CCBF7-FE3B-4F22-A357-E4EAB9A3219D}"/>
              </a:ext>
            </a:extLst>
          </p:cNvPr>
          <p:cNvSpPr txBox="1"/>
          <p:nvPr/>
        </p:nvSpPr>
        <p:spPr>
          <a:xfrm>
            <a:off x="882867" y="1099121"/>
            <a:ext cx="10426263" cy="874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 construcción del presente simple (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Present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Simple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) en inglés es realmente fácil, tiene la estructura: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37235-7AEA-4790-B8DE-5C6EF111E0C1}"/>
              </a:ext>
            </a:extLst>
          </p:cNvPr>
          <p:cNvSpPr txBox="1"/>
          <p:nvPr/>
        </p:nvSpPr>
        <p:spPr>
          <a:xfrm>
            <a:off x="3363310" y="19738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[SUJETO] + [VERBO] (en infinitivo sin </a:t>
            </a:r>
            <a:r>
              <a:rPr lang="es-ES" b="1" i="0" dirty="0" err="1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to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FC89B-BC14-4A09-82F3-68C3AE05E5F3}"/>
              </a:ext>
            </a:extLst>
          </p:cNvPr>
          <p:cNvSpPr txBox="1"/>
          <p:nvPr/>
        </p:nvSpPr>
        <p:spPr>
          <a:xfrm>
            <a:off x="882867" y="3331467"/>
            <a:ext cx="4803230" cy="252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 tener en cuenta: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 el sujeto es 3ª persona del singular se le añade una 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"-s"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al verbo.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Veamos como ejemplo la conjugación del verbo 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to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live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(vivir) en presente simple: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DA387E-2A0F-4887-B902-4F52CE25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93" t="34058" r="49274" b="30162"/>
          <a:stretch/>
        </p:blipFill>
        <p:spPr>
          <a:xfrm>
            <a:off x="6716596" y="2564525"/>
            <a:ext cx="4816218" cy="3626068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4C95D24-F2D2-4B21-8507-249B0DB4F20F}"/>
              </a:ext>
            </a:extLst>
          </p:cNvPr>
          <p:cNvSpPr/>
          <p:nvPr/>
        </p:nvSpPr>
        <p:spPr>
          <a:xfrm>
            <a:off x="4666594" y="4277710"/>
            <a:ext cx="1629103" cy="28977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254AD0-212F-4840-A7FA-CCBEDCC30B4D}"/>
              </a:ext>
            </a:extLst>
          </p:cNvPr>
          <p:cNvSpPr txBox="1"/>
          <p:nvPr/>
        </p:nvSpPr>
        <p:spPr>
          <a:xfrm>
            <a:off x="3405352" y="56682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Caso especial: "-es" para la 3ª persona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B5137-1356-4FAD-85E1-0F02C706AAA6}"/>
              </a:ext>
            </a:extLst>
          </p:cNvPr>
          <p:cNvSpPr txBox="1"/>
          <p:nvPr/>
        </p:nvSpPr>
        <p:spPr>
          <a:xfrm>
            <a:off x="767256" y="1340859"/>
            <a:ext cx="10689020" cy="874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Para los verbos acabados en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-o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","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sh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",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-ch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,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ss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",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-x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,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-z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",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-y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se añade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-es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en lugar de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-s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para la 3ª persona del singular".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B2C88-D7F0-4A06-90B3-319DBAC88BF7}"/>
              </a:ext>
            </a:extLst>
          </p:cNvPr>
          <p:cNvSpPr txBox="1"/>
          <p:nvPr/>
        </p:nvSpPr>
        <p:spPr>
          <a:xfrm>
            <a:off x="493986" y="28580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Veamos a continuación algunos ejemplos: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6931A7-42ED-4BA5-9BA5-067C3072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3" t="45364" r="47500" b="15555"/>
          <a:stretch/>
        </p:blipFill>
        <p:spPr>
          <a:xfrm>
            <a:off x="5969874" y="2401832"/>
            <a:ext cx="4950374" cy="37908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C5B479-47D4-4D0C-9088-EADB7413301C}"/>
              </a:ext>
            </a:extLst>
          </p:cNvPr>
          <p:cNvSpPr txBox="1"/>
          <p:nvPr/>
        </p:nvSpPr>
        <p:spPr>
          <a:xfrm>
            <a:off x="1282263" y="3596973"/>
            <a:ext cx="2123089" cy="222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3ª persona:</a:t>
            </a:r>
          </a:p>
          <a:p>
            <a:pPr algn="ctr"/>
            <a:endParaRPr lang="es-ES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1" dirty="0">
                <a:solidFill>
                  <a:srgbClr val="000000"/>
                </a:solidFill>
                <a:latin typeface="Trebuchet MS" panose="020B0603020202020204" pitchFamily="34" charset="0"/>
              </a:rPr>
              <a:t>  él------	he</a:t>
            </a:r>
          </a:p>
          <a:p>
            <a:pPr algn="ctr">
              <a:lnSpc>
                <a:spcPct val="200000"/>
              </a:lnSpc>
            </a:pPr>
            <a:r>
              <a:rPr lang="es-ES" b="1" dirty="0">
                <a:solidFill>
                  <a:srgbClr val="000000"/>
                </a:solidFill>
                <a:latin typeface="Trebuchet MS" panose="020B0603020202020204" pitchFamily="34" charset="0"/>
              </a:rPr>
              <a:t>ella------	</a:t>
            </a:r>
            <a:r>
              <a:rPr lang="es-ES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she</a:t>
            </a:r>
            <a:endParaRPr lang="es-ES" b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1" dirty="0">
                <a:solidFill>
                  <a:srgbClr val="000000"/>
                </a:solidFill>
                <a:latin typeface="Trebuchet MS" panose="020B0603020202020204" pitchFamily="34" charset="0"/>
              </a:rPr>
              <a:t>eso------	</a:t>
            </a:r>
            <a:r>
              <a:rPr lang="es-ES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EA30E7-5677-4D46-9A86-D1DA82E8B870}"/>
              </a:ext>
            </a:extLst>
          </p:cNvPr>
          <p:cNvSpPr txBox="1"/>
          <p:nvPr/>
        </p:nvSpPr>
        <p:spPr>
          <a:xfrm>
            <a:off x="3126827" y="4054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Caso especial: "-</a:t>
            </a:r>
            <a:r>
              <a:rPr lang="es-E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ies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" para la 3ª persona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23DD4-068F-4B3F-B0BC-C8BE0A51624C}"/>
              </a:ext>
            </a:extLst>
          </p:cNvPr>
          <p:cNvSpPr txBox="1"/>
          <p:nvPr/>
        </p:nvSpPr>
        <p:spPr>
          <a:xfrm>
            <a:off x="830317" y="894177"/>
            <a:ext cx="10689021" cy="874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Adicionalmente, los verbos acabados en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-y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cuando la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no es precedida de una vocal, forman la tercera persona en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ies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D76E9-0F4F-4F4B-9C39-E0E245F48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6" t="32417" r="47759" b="52797"/>
          <a:stretch/>
        </p:blipFill>
        <p:spPr>
          <a:xfrm>
            <a:off x="3090041" y="1911564"/>
            <a:ext cx="6011918" cy="17683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596E71-DA04-40F8-8057-F2BD5894865F}"/>
              </a:ext>
            </a:extLst>
          </p:cNvPr>
          <p:cNvSpPr txBox="1"/>
          <p:nvPr/>
        </p:nvSpPr>
        <p:spPr>
          <a:xfrm>
            <a:off x="903890" y="3822597"/>
            <a:ext cx="10689021" cy="874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Pero cuidado si la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-y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es precedida por una vocal, 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 tercera persona se forma con una "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-s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(desinencia estándar)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03F2C2-E8A2-4B71-B6F7-75FF4D5FA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6" t="56858" r="50000" b="34100"/>
          <a:stretch/>
        </p:blipFill>
        <p:spPr>
          <a:xfrm>
            <a:off x="3090041" y="4945087"/>
            <a:ext cx="6011918" cy="11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FFB522-82E0-4897-81B3-D5C0F170CAC3}"/>
              </a:ext>
            </a:extLst>
          </p:cNvPr>
          <p:cNvSpPr txBox="1"/>
          <p:nvPr/>
        </p:nvSpPr>
        <p:spPr>
          <a:xfrm>
            <a:off x="3373821" y="3986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La negación en el presente 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B057B-6731-4575-9A1C-2346A265CC4F}"/>
              </a:ext>
            </a:extLst>
          </p:cNvPr>
          <p:cNvSpPr txBox="1"/>
          <p:nvPr/>
        </p:nvSpPr>
        <p:spPr>
          <a:xfrm>
            <a:off x="609600" y="860323"/>
            <a:ext cx="10972800" cy="5541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 </a:t>
            </a:r>
            <a:r>
              <a:rPr lang="es-ES" b="1" i="0" u="none" strike="noStrike" dirty="0"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negación</a:t>
            </a:r>
            <a:r>
              <a:rPr lang="es-ES" b="1" i="0" dirty="0">
                <a:effectLst/>
                <a:latin typeface="verdana" panose="020B0604030504040204" pitchFamily="34" charset="0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con los verbos plenos (esto es no modales y no auxiliares) también es fácil:</a:t>
            </a:r>
          </a:p>
          <a:p>
            <a:pPr algn="ctr">
              <a:lnSpc>
                <a:spcPct val="200000"/>
              </a:lnSpc>
            </a:pP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</a:t>
            </a: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SUJETO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]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+ </a:t>
            </a:r>
            <a:r>
              <a:rPr lang="es-ES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do(es) + </a:t>
            </a:r>
            <a:r>
              <a:rPr lang="es-ES" b="1" i="0" u="sng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s-ES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+ 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</a:t>
            </a:r>
            <a:r>
              <a:rPr lang="es-ES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]</a:t>
            </a:r>
            <a:endParaRPr lang="es-ES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I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do </a:t>
            </a:r>
            <a:r>
              <a:rPr lang="es-ES" b="1" i="0" u="sng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s-ES" b="1" i="0" u="sng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sing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-----------------------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Yo no canto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does</a:t>
            </a:r>
            <a:r>
              <a:rPr lang="es-ES" b="1" i="0" u="sng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s-ES" b="1" i="0" u="sng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sing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------------------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Él no canta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They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do </a:t>
            </a:r>
            <a:r>
              <a:rPr lang="es-ES" b="1" i="0" u="sng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s-ES" b="1" i="0" u="sng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play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-------------------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Ellos no juegan</a:t>
            </a:r>
          </a:p>
          <a:p>
            <a:pPr algn="ctr">
              <a:lnSpc>
                <a:spcPct val="200000"/>
              </a:lnSpc>
            </a:pP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En inglés el 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"do + </a:t>
            </a:r>
            <a:r>
              <a:rPr lang="es-ES" b="1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se contrae a 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1" i="0" u="sng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don't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y 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1" i="0" u="sng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does</a:t>
            </a:r>
            <a:r>
              <a:rPr lang="es-ES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+ </a:t>
            </a:r>
            <a:r>
              <a:rPr lang="es-ES" b="1" i="0" u="sng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se contraen a 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1" i="0" u="sng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doesn't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I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don't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sing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-------------------------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Yo no canto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doesn't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sing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---------------------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Él no canta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They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don't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play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---------------------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Ellos no juegan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8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1AB9A1-D382-416E-B025-D880BEB78756}"/>
              </a:ext>
            </a:extLst>
          </p:cNvPr>
          <p:cNvSpPr txBox="1"/>
          <p:nvPr/>
        </p:nvSpPr>
        <p:spPr>
          <a:xfrm>
            <a:off x="3300248" y="57733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La interrogación en el presente 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23E26-49EF-435C-8C14-E0BA61295249}"/>
              </a:ext>
            </a:extLst>
          </p:cNvPr>
          <p:cNvSpPr txBox="1"/>
          <p:nvPr/>
        </p:nvSpPr>
        <p:spPr>
          <a:xfrm>
            <a:off x="641131" y="1038998"/>
            <a:ext cx="10909738" cy="4237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En las oraciones </a:t>
            </a:r>
            <a:r>
              <a:rPr lang="es-ES" b="1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interrogativas</a:t>
            </a:r>
            <a:r>
              <a:rPr lang="es-ES" b="0" i="0" dirty="0">
                <a:effectLst/>
                <a:latin typeface="verdana" panose="020B0604030504040204" pitchFamily="34" charset="0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también se hace uso del verbo auxiliar </a:t>
            </a:r>
            <a:r>
              <a:rPr lang="es-ES" sz="2000" b="1" i="0" u="none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ES" sz="2000" b="1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Anteponiéndolo al sujeto.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 estructura de las preguntas cerradas o de yes/no (es decir aquellas que no tienen partícula interrogativa) es:        </a:t>
            </a:r>
            <a:r>
              <a:rPr lang="es-ES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do(es) 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+ 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</a:t>
            </a: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SUJETO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]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+ 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</a:t>
            </a: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]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? </a:t>
            </a:r>
          </a:p>
          <a:p>
            <a:pPr algn="ctr">
              <a:lnSpc>
                <a:spcPct val="150000"/>
              </a:lnSpc>
            </a:pPr>
            <a:endParaRPr lang="es-ES" b="1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i="0" u="sng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Do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you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like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music? --------------------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¿Te gusta la música?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i="0" u="sng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Does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speak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English?---------------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¿Él habla inglés?</a:t>
            </a:r>
          </a:p>
          <a:p>
            <a:pPr algn="ctr">
              <a:lnSpc>
                <a:spcPct val="150000"/>
              </a:lnSpc>
            </a:pP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La estructura de las preguntas abiertas (es decir aquellas que tienen partícula interrogativa) es:    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[PARTÍCULA INTERROGATIVA]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+ </a:t>
            </a:r>
            <a:r>
              <a:rPr lang="es-ES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do(es) 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+ 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</a:t>
            </a:r>
            <a:r>
              <a:rPr lang="es-ES" b="1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SUJETO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]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+ 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[</a:t>
            </a: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lang="es-ES" b="1" i="0" dirty="0">
                <a:solidFill>
                  <a:srgbClr val="38761D"/>
                </a:solidFill>
                <a:effectLst/>
                <a:latin typeface="verdana" panose="020B0604030504040204" pitchFamily="34" charset="0"/>
              </a:rPr>
              <a:t>]</a:t>
            </a: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F997D-4E7B-47AA-B126-68501C6B4621}"/>
              </a:ext>
            </a:extLst>
          </p:cNvPr>
          <p:cNvSpPr txBox="1"/>
          <p:nvPr/>
        </p:nvSpPr>
        <p:spPr>
          <a:xfrm>
            <a:off x="641131" y="5276440"/>
            <a:ext cx="10909737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Why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do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you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like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music?----------------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¿Por qué te gusta la música?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When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do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you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verdana" panose="020B0604030504040204" pitchFamily="34" charset="0"/>
              </a:rPr>
              <a:t>come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back?--------------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¿Cuándo vuelves?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9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E7A3CF-F2F7-4A1A-8636-10B27D1187C6}"/>
              </a:ext>
            </a:extLst>
          </p:cNvPr>
          <p:cNvSpPr txBox="1"/>
          <p:nvPr/>
        </p:nvSpPr>
        <p:spPr>
          <a:xfrm>
            <a:off x="4414345" y="6509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Uso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del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presente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simple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EB992-31DF-47F3-931D-363A7FAFF4A2}"/>
              </a:ext>
            </a:extLst>
          </p:cNvPr>
          <p:cNvSpPr txBox="1"/>
          <p:nvPr/>
        </p:nvSpPr>
        <p:spPr>
          <a:xfrm>
            <a:off x="977463" y="1748203"/>
            <a:ext cx="10562896" cy="3879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El "presente simple" se usa para: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Rutinas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I </a:t>
            </a: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work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in a </a:t>
            </a: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silver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mine ---------------------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Trabajo en una mina de plata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Situaciones permanentes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She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has a car--------------------------------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Ella tiene un coche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Leyes naturales o físicas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Sun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appears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lang="es-ES" b="1" i="0" dirty="0" err="1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the</a:t>
            </a:r>
            <a:r>
              <a:rPr lang="es-ES" b="1" i="0" dirty="0">
                <a:solidFill>
                  <a:srgbClr val="349AB3"/>
                </a:solidFill>
                <a:effectLst/>
                <a:latin typeface="verdana" panose="020B0604030504040204" pitchFamily="34" charset="0"/>
              </a:rPr>
              <a:t> East --------------</a:t>
            </a:r>
            <a:r>
              <a:rPr lang="es-ES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s-ES" b="0" i="0" dirty="0">
                <a:solidFill>
                  <a:srgbClr val="943634"/>
                </a:solidFill>
                <a:effectLst/>
                <a:latin typeface="verdana" panose="020B0604030504040204" pitchFamily="34" charset="0"/>
              </a:rPr>
              <a:t>El Sol sale por el este</a:t>
            </a: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5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C0890B-ABB0-4CC1-8331-B3C04248589A}"/>
              </a:ext>
            </a:extLst>
          </p:cNvPr>
          <p:cNvSpPr txBox="1"/>
          <p:nvPr/>
        </p:nvSpPr>
        <p:spPr>
          <a:xfrm>
            <a:off x="2312275" y="465448"/>
            <a:ext cx="2827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Casos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especiales</a:t>
            </a:r>
            <a:endParaRPr lang="en-US" sz="2400" b="1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E00F-11B9-4B17-A27D-992A77BEF9CC}"/>
              </a:ext>
            </a:extLst>
          </p:cNvPr>
          <p:cNvSpPr txBox="1"/>
          <p:nvPr/>
        </p:nvSpPr>
        <p:spPr>
          <a:xfrm>
            <a:off x="5912069" y="5570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Verbo irregular "to be"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22D9D-B5B4-4213-881B-7A360979EA6E}"/>
              </a:ext>
            </a:extLst>
          </p:cNvPr>
          <p:cNvSpPr txBox="1"/>
          <p:nvPr/>
        </p:nvSpPr>
        <p:spPr>
          <a:xfrm>
            <a:off x="541283" y="986446"/>
            <a:ext cx="5029200" cy="1336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Un caso especial es el verbo </a:t>
            </a:r>
            <a:r>
              <a:rPr lang="es-ES" sz="2000" b="1" i="0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ES" sz="2000" b="1" i="0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</a:t>
            </a:r>
            <a:r>
              <a:rPr lang="es-ES" sz="20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que al ser muy irregular hay que memorizar su conjugación: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48EC3-46BC-4A09-AA70-E0AC8B5D9A41}"/>
              </a:ext>
            </a:extLst>
          </p:cNvPr>
          <p:cNvSpPr txBox="1"/>
          <p:nvPr/>
        </p:nvSpPr>
        <p:spPr>
          <a:xfrm>
            <a:off x="5912069" y="1032612"/>
            <a:ext cx="5738648" cy="129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Los </a:t>
            </a:r>
            <a:r>
              <a:rPr lang="es-ES" b="1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pronombres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personales y el verbo "</a:t>
            </a:r>
            <a:r>
              <a:rPr lang="es-ES" b="1" i="0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ES" b="1" i="0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 se contraen en las formas que mostramos a continuación: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9155CB-5887-4CA0-B6E7-BDC25C109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65" t="29272" r="55948" b="27357"/>
          <a:stretch/>
        </p:blipFill>
        <p:spPr>
          <a:xfrm>
            <a:off x="715904" y="2325465"/>
            <a:ext cx="3372619" cy="4096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8AAEB4-DBD8-4A5E-B671-A99531C1EC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80" t="32337" r="56034" b="24597"/>
          <a:stretch/>
        </p:blipFill>
        <p:spPr>
          <a:xfrm>
            <a:off x="8103477" y="2322837"/>
            <a:ext cx="3372619" cy="4067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DCEEDA-4B53-443A-804E-0385E9A14415}"/>
              </a:ext>
            </a:extLst>
          </p:cNvPr>
          <p:cNvSpPr txBox="1"/>
          <p:nvPr/>
        </p:nvSpPr>
        <p:spPr>
          <a:xfrm>
            <a:off x="4414344" y="3108462"/>
            <a:ext cx="3026980" cy="2536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El verbo </a:t>
            </a:r>
            <a:r>
              <a:rPr lang="es-ES" b="1" i="0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ES" b="1" i="0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</a:t>
            </a:r>
            <a:r>
              <a:rPr lang="es-ES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forma la negación 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 la 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interrogación 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sin necesidad </a:t>
            </a:r>
          </a:p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del verbo auxiliar </a:t>
            </a:r>
            <a:r>
              <a:rPr lang="es-ES" b="1" i="0" u="sng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s-ES" b="1" i="0" u="sng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</a:t>
            </a:r>
            <a:endParaRPr lang="en-US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9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B9E184-49C2-4254-AB96-C43F7EB0C69D}"/>
              </a:ext>
            </a:extLst>
          </p:cNvPr>
          <p:cNvSpPr txBox="1"/>
          <p:nvPr/>
        </p:nvSpPr>
        <p:spPr>
          <a:xfrm>
            <a:off x="4508939" y="436179"/>
            <a:ext cx="3394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Los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verbos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modales</a:t>
            </a:r>
            <a:endParaRPr lang="en-US" sz="2400" b="1" i="0" dirty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3F5D6-2DFE-405D-905B-C985E6301FFA}"/>
              </a:ext>
            </a:extLst>
          </p:cNvPr>
          <p:cNvSpPr txBox="1"/>
          <p:nvPr/>
        </p:nvSpPr>
        <p:spPr>
          <a:xfrm>
            <a:off x="472966" y="897844"/>
            <a:ext cx="11340662" cy="525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Los verbos modales </a:t>
            </a:r>
            <a:r>
              <a:rPr lang="es-ES" sz="2000" b="1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</a:t>
            </a:r>
            <a:r>
              <a:rPr lang="es-ES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es-ES" sz="2000" b="1" i="0" u="none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must</a:t>
            </a:r>
            <a:r>
              <a:rPr lang="es-ES" sz="2000" b="1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s-ES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es-ES" sz="2000" b="1" i="0" u="none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</a:t>
            </a:r>
            <a:r>
              <a:rPr lang="es-ES" sz="20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 añaden la </a:t>
            </a:r>
            <a:r>
              <a:rPr lang="es-ES" sz="2000" b="1" i="0" u="sng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"-s"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en la 3ª persona.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I can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eat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speak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Spanish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 and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Italian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---------</a:t>
            </a:r>
            <a:r>
              <a:rPr lang="es-ES" dirty="0">
                <a:solidFill>
                  <a:srgbClr val="FF0000"/>
                </a:solidFill>
                <a:latin typeface="verdana" panose="020B0604030504040204" pitchFamily="34" charset="0"/>
              </a:rPr>
              <a:t>Puedo hablar en español e italiano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She</a:t>
            </a:r>
            <a:r>
              <a:rPr lang="es-ES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can </a:t>
            </a:r>
            <a:r>
              <a:rPr lang="es-ES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speak</a:t>
            </a:r>
            <a:r>
              <a:rPr lang="es-ES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Russian</a:t>
            </a:r>
            <a:r>
              <a:rPr lang="es-ES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and Dutch--------------</a:t>
            </a:r>
            <a:r>
              <a:rPr lang="es-ES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Ella puede hablar en ruso y holandés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b="0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forman la </a:t>
            </a:r>
            <a:r>
              <a:rPr lang="es-ES" sz="2400" b="0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negación</a:t>
            </a:r>
            <a:r>
              <a:rPr lang="es-ES" sz="24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y la </a:t>
            </a:r>
            <a:r>
              <a:rPr lang="es-ES" sz="2400" b="0" i="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interrogación</a:t>
            </a:r>
            <a:r>
              <a:rPr lang="es-ES" sz="2400" b="0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sin verbo auxiliar.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We</a:t>
            </a:r>
            <a:r>
              <a:rPr lang="es-ES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must</a:t>
            </a:r>
            <a:r>
              <a:rPr lang="es-ES" b="1" i="0" u="sng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1" i="0" u="sng" dirty="0" err="1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s-ES" b="1" i="0" u="sng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allow</a:t>
            </a:r>
            <a:r>
              <a:rPr lang="es-ES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ES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bullying</a:t>
            </a:r>
            <a:r>
              <a:rPr lang="es-ES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lang="es-ES" b="0" i="0" dirty="0" err="1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schools</a:t>
            </a:r>
            <a:r>
              <a:rPr lang="es-ES" b="0" i="0" dirty="0">
                <a:solidFill>
                  <a:srgbClr val="0070C0"/>
                </a:solidFill>
                <a:effectLst/>
                <a:latin typeface="verdana" panose="020B0604030504040204" pitchFamily="34" charset="0"/>
              </a:rPr>
              <a:t>------- </a:t>
            </a:r>
            <a:r>
              <a:rPr lang="es-ES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No debemos permitir el acoso escolar en las        	    escuelas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rgbClr val="002060"/>
                </a:solidFill>
                <a:latin typeface="verdana" panose="020B0604030504040204" pitchFamily="34" charset="0"/>
              </a:rPr>
              <a:t>May I</a:t>
            </a:r>
            <a:r>
              <a:rPr lang="es-ES" b="1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offer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you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something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to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ES" dirty="0" err="1">
                <a:solidFill>
                  <a:srgbClr val="0070C0"/>
                </a:solidFill>
                <a:latin typeface="verdana" panose="020B0604030504040204" pitchFamily="34" charset="0"/>
              </a:rPr>
              <a:t>drink</a:t>
            </a:r>
            <a:r>
              <a:rPr lang="es-ES" b="1" u="sng" dirty="0">
                <a:latin typeface="verdana" panose="020B0604030504040204" pitchFamily="34" charset="0"/>
              </a:rPr>
              <a:t>?</a:t>
            </a:r>
            <a:r>
              <a:rPr lang="es-ES" dirty="0">
                <a:solidFill>
                  <a:srgbClr val="0070C0"/>
                </a:solidFill>
                <a:latin typeface="verdana" panose="020B0604030504040204" pitchFamily="34" charset="0"/>
              </a:rPr>
              <a:t>--------- </a:t>
            </a:r>
            <a:r>
              <a:rPr lang="es-ES" dirty="0">
                <a:solidFill>
                  <a:srgbClr val="FF0000"/>
                </a:solidFill>
                <a:latin typeface="verdana" panose="020B0604030504040204" pitchFamily="34" charset="0"/>
              </a:rPr>
              <a:t>¿Puedo ofrecerte algo de beber?</a:t>
            </a:r>
            <a:endParaRPr lang="es-ES" b="0" i="0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83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{66F992D2-11F6-4513-91C3-A5E0876788FC}tf11531919_win32</Template>
  <TotalTime>102</TotalTime>
  <Words>689</Words>
  <Application>Microsoft Office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Next LT Pro</vt:lpstr>
      <vt:lpstr>Avenir Next LT Pro Light</vt:lpstr>
      <vt:lpstr>Calibri</vt:lpstr>
      <vt:lpstr>Garamond</vt:lpstr>
      <vt:lpstr>Trebuchet MS</vt:lpstr>
      <vt:lpstr>verdana</vt:lpstr>
      <vt:lpstr>SavonVTI</vt:lpstr>
      <vt:lpstr>El Presente Simple en Inglés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Presente Simple en Inglés</dc:title>
  <dc:creator>Nelson Valdivia</dc:creator>
  <cp:lastModifiedBy>Nelson Valdivia</cp:lastModifiedBy>
  <cp:revision>13</cp:revision>
  <dcterms:created xsi:type="dcterms:W3CDTF">2020-11-03T23:28:56Z</dcterms:created>
  <dcterms:modified xsi:type="dcterms:W3CDTF">2020-11-04T01:11:17Z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