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21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84566-D754-E3CB-FC1E-7043E280F1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7E4385-6AA8-E5A7-1CAB-62B5834494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74BE5E-3D74-65F8-A9BB-7DCDA686CD25}"/>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5" name="Footer Placeholder 4">
            <a:extLst>
              <a:ext uri="{FF2B5EF4-FFF2-40B4-BE49-F238E27FC236}">
                <a16:creationId xmlns:a16="http://schemas.microsoft.com/office/drawing/2014/main" id="{6D63ECD8-6732-8007-183C-DF01F4F13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703E0C-6C59-AB0C-6C48-EDD794C8E6A6}"/>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2087239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6CAD4-5235-FCEF-C725-AABF45BE2C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EB6760-A38D-0E43-3955-D170203FD3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366FE0-7F17-BE4A-B954-D3D6CAF606E2}"/>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5" name="Footer Placeholder 4">
            <a:extLst>
              <a:ext uri="{FF2B5EF4-FFF2-40B4-BE49-F238E27FC236}">
                <a16:creationId xmlns:a16="http://schemas.microsoft.com/office/drawing/2014/main" id="{9103B34F-CC33-A08A-3BFD-D2895C492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A35B74-48F0-9585-05D6-BA95FEE23CDC}"/>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1922074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3E0A1D-75C9-8E14-0491-15B71ED406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5F1B71D-60C1-3E05-5DB7-06F84A4F34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651C96-E655-C123-B10C-5F224A141B49}"/>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5" name="Footer Placeholder 4">
            <a:extLst>
              <a:ext uri="{FF2B5EF4-FFF2-40B4-BE49-F238E27FC236}">
                <a16:creationId xmlns:a16="http://schemas.microsoft.com/office/drawing/2014/main" id="{9F1B1965-C7DC-827E-C24F-C12F40F5AC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B7CCF9-C16B-AC9B-C045-5CACC7C45A85}"/>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164033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8D964-7B9B-C099-BFE3-AA10501BA8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E6C81A-83CB-33D5-2FAC-693A0059AE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F1BF29-77AA-42B1-9BFA-A0D104A2058F}"/>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5" name="Footer Placeholder 4">
            <a:extLst>
              <a:ext uri="{FF2B5EF4-FFF2-40B4-BE49-F238E27FC236}">
                <a16:creationId xmlns:a16="http://schemas.microsoft.com/office/drawing/2014/main" id="{D3F046EF-15B6-42B8-757F-704C078BC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42BCDF-5B4D-C497-E6FB-47F6742174B5}"/>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475152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C2E3E-79D6-622F-BE67-93BAA2FA6E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93B39D-DE21-3BFE-C946-FF5BD411ED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48CFD0-DA16-7B67-AB00-DBA3C5E533E7}"/>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5" name="Footer Placeholder 4">
            <a:extLst>
              <a:ext uri="{FF2B5EF4-FFF2-40B4-BE49-F238E27FC236}">
                <a16:creationId xmlns:a16="http://schemas.microsoft.com/office/drawing/2014/main" id="{9A89B0AF-5E7A-897F-BD96-BAEA7B156E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5C0409-5C49-A57F-EFE3-994ADBA357FA}"/>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401017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C86E8-7E43-7EA8-B855-DC1A6B2FF3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2ECFC5-6269-AA82-251C-D1A97F937A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E839DD-DA35-538D-4145-91EC2AD998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88325B-9F94-8B44-7102-C4B9E744B499}"/>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6" name="Footer Placeholder 5">
            <a:extLst>
              <a:ext uri="{FF2B5EF4-FFF2-40B4-BE49-F238E27FC236}">
                <a16:creationId xmlns:a16="http://schemas.microsoft.com/office/drawing/2014/main" id="{B8244180-4EB4-0097-D7AE-C2A1750510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48009D-4EED-6D68-DC3F-947EFBF2AB03}"/>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757380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60F14-1031-D06E-90A9-5F23BB2A87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9FA75A-B7E0-75AD-CD03-01CFC10164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87A092-C7F6-A244-31BA-9D156D250A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E2DAF7-539A-C2C6-0122-A0A0CA1108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2B372-18D1-951A-A9F4-708B094413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602FB-ECF8-0425-48BF-768088B2D575}"/>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8" name="Footer Placeholder 7">
            <a:extLst>
              <a:ext uri="{FF2B5EF4-FFF2-40B4-BE49-F238E27FC236}">
                <a16:creationId xmlns:a16="http://schemas.microsoft.com/office/drawing/2014/main" id="{2DC52B7B-A7D4-136C-C4E8-1E1F01978F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498162-EFCA-69FF-B2D7-E87C12A72115}"/>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2493263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0D977-6712-BDB8-1F9B-5107A44528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5D5654-107A-C236-A8E7-C74C63AD8610}"/>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4" name="Footer Placeholder 3">
            <a:extLst>
              <a:ext uri="{FF2B5EF4-FFF2-40B4-BE49-F238E27FC236}">
                <a16:creationId xmlns:a16="http://schemas.microsoft.com/office/drawing/2014/main" id="{3FB1BCC9-D633-0E86-4F27-ABB4B73825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24BBA9-97BE-CA99-4B09-9748253E6203}"/>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2033093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0E6C76-648F-EBDF-0365-DDAB6449E8F9}"/>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3" name="Footer Placeholder 2">
            <a:extLst>
              <a:ext uri="{FF2B5EF4-FFF2-40B4-BE49-F238E27FC236}">
                <a16:creationId xmlns:a16="http://schemas.microsoft.com/office/drawing/2014/main" id="{374729BE-1BF1-AA81-51AC-09D9168F6D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E2FD67-0662-303C-9887-8D3F2C74DAE8}"/>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2461626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24369-AF8A-F80C-9B75-EF26511D08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244B6C-F51D-BB6E-8FBB-C432D49CFF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573FA2-72B9-B8BB-2D79-6408E5DBF9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DB104E-4BF6-1303-BFD9-BFB0C3492F35}"/>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6" name="Footer Placeholder 5">
            <a:extLst>
              <a:ext uri="{FF2B5EF4-FFF2-40B4-BE49-F238E27FC236}">
                <a16:creationId xmlns:a16="http://schemas.microsoft.com/office/drawing/2014/main" id="{3F57E43E-C92A-EC0B-3E86-7B99C89AD3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758DD5-A767-6A73-99F2-1B654F357693}"/>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3581086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EEC0A-1FE3-9C3F-494A-55629D7F7E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348EA2-0DC7-550A-8D86-131C02562B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BFAF93-89A1-6801-8004-10BC96854F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E32C14-0F75-12BD-BFD0-36C33E3B3CB8}"/>
              </a:ext>
            </a:extLst>
          </p:cNvPr>
          <p:cNvSpPr>
            <a:spLocks noGrp="1"/>
          </p:cNvSpPr>
          <p:nvPr>
            <p:ph type="dt" sz="half" idx="10"/>
          </p:nvPr>
        </p:nvSpPr>
        <p:spPr/>
        <p:txBody>
          <a:bodyPr/>
          <a:lstStyle/>
          <a:p>
            <a:fld id="{1B29C3B1-CA42-47C8-AF7E-A80EFFD79F3F}" type="datetimeFigureOut">
              <a:rPr lang="en-US" smtClean="0"/>
              <a:t>1/21/2025</a:t>
            </a:fld>
            <a:endParaRPr lang="en-US"/>
          </a:p>
        </p:txBody>
      </p:sp>
      <p:sp>
        <p:nvSpPr>
          <p:cNvPr id="6" name="Footer Placeholder 5">
            <a:extLst>
              <a:ext uri="{FF2B5EF4-FFF2-40B4-BE49-F238E27FC236}">
                <a16:creationId xmlns:a16="http://schemas.microsoft.com/office/drawing/2014/main" id="{5DC2440D-C36D-A5AA-BDAB-2DC1508449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F82726-6814-43E3-01E8-4FE54023EFB3}"/>
              </a:ext>
            </a:extLst>
          </p:cNvPr>
          <p:cNvSpPr>
            <a:spLocks noGrp="1"/>
          </p:cNvSpPr>
          <p:nvPr>
            <p:ph type="sldNum" sz="quarter" idx="12"/>
          </p:nvPr>
        </p:nvSpPr>
        <p:spPr/>
        <p:txBody>
          <a:bodyPr/>
          <a:lstStyle/>
          <a:p>
            <a:fld id="{699D671E-A68E-455A-A6DA-8FEA11BAC28F}" type="slidenum">
              <a:rPr lang="en-US" smtClean="0"/>
              <a:t>‹#›</a:t>
            </a:fld>
            <a:endParaRPr lang="en-US"/>
          </a:p>
        </p:txBody>
      </p:sp>
    </p:spTree>
    <p:extLst>
      <p:ext uri="{BB962C8B-B14F-4D97-AF65-F5344CB8AC3E}">
        <p14:creationId xmlns:p14="http://schemas.microsoft.com/office/powerpoint/2010/main" val="243558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D1DAF0-3DAD-5937-1544-7A440EB618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A6A765-7C96-161D-7F79-EA50704E3D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3C83BC-22D4-0ADD-36A4-826DB15375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B29C3B1-CA42-47C8-AF7E-A80EFFD79F3F}" type="datetimeFigureOut">
              <a:rPr lang="en-US" smtClean="0"/>
              <a:t>1/21/2025</a:t>
            </a:fld>
            <a:endParaRPr lang="en-US"/>
          </a:p>
        </p:txBody>
      </p:sp>
      <p:sp>
        <p:nvSpPr>
          <p:cNvPr id="5" name="Footer Placeholder 4">
            <a:extLst>
              <a:ext uri="{FF2B5EF4-FFF2-40B4-BE49-F238E27FC236}">
                <a16:creationId xmlns:a16="http://schemas.microsoft.com/office/drawing/2014/main" id="{ECC5ED3B-9F94-7153-D303-1443A3EAB3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D2A7EA-C866-21F8-D024-E5B4E47EB3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99D671E-A68E-455A-A6DA-8FEA11BAC28F}" type="slidenum">
              <a:rPr lang="en-US" smtClean="0"/>
              <a:t>‹#›</a:t>
            </a:fld>
            <a:endParaRPr lang="en-US"/>
          </a:p>
        </p:txBody>
      </p:sp>
    </p:spTree>
    <p:extLst>
      <p:ext uri="{BB962C8B-B14F-4D97-AF65-F5344CB8AC3E}">
        <p14:creationId xmlns:p14="http://schemas.microsoft.com/office/powerpoint/2010/main" val="4278786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7esl.com/auxiliary-verbs/"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1CFDE-F8CC-AB36-9523-AF1D88A44BEB}"/>
              </a:ext>
            </a:extLst>
          </p:cNvPr>
          <p:cNvSpPr>
            <a:spLocks noGrp="1"/>
          </p:cNvSpPr>
          <p:nvPr>
            <p:ph type="ctrTitle"/>
          </p:nvPr>
        </p:nvSpPr>
        <p:spPr/>
        <p:txBody>
          <a:bodyPr>
            <a:normAutofit fontScale="90000"/>
          </a:bodyPr>
          <a:lstStyle/>
          <a:p>
            <a:r>
              <a:rPr lang="en-US" b="1" i="0" dirty="0">
                <a:solidFill>
                  <a:srgbClr val="0A3252"/>
                </a:solidFill>
                <a:effectLst/>
                <a:latin typeface="Quicksand"/>
              </a:rPr>
              <a:t>Have vs. Have Got: Difference Between Have &amp; Have Got</a:t>
            </a:r>
            <a:br>
              <a:rPr lang="en-US" b="1" i="0" dirty="0">
                <a:solidFill>
                  <a:srgbClr val="0A3252"/>
                </a:solidFill>
                <a:effectLst/>
                <a:latin typeface="Quicksand"/>
              </a:rPr>
            </a:br>
            <a:endParaRPr lang="en-US" dirty="0"/>
          </a:p>
        </p:txBody>
      </p:sp>
      <p:sp>
        <p:nvSpPr>
          <p:cNvPr id="3" name="Subtitle 2">
            <a:extLst>
              <a:ext uri="{FF2B5EF4-FFF2-40B4-BE49-F238E27FC236}">
                <a16:creationId xmlns:a16="http://schemas.microsoft.com/office/drawing/2014/main" id="{6669C150-6740-DDCC-7DEC-45DB2525233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1410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3B8814-B057-71D6-1A76-A140A16914A9}"/>
              </a:ext>
            </a:extLst>
          </p:cNvPr>
          <p:cNvSpPr txBox="1"/>
          <p:nvPr/>
        </p:nvSpPr>
        <p:spPr>
          <a:xfrm>
            <a:off x="146956" y="119467"/>
            <a:ext cx="12045043" cy="1200329"/>
          </a:xfrm>
          <a:prstGeom prst="rect">
            <a:avLst/>
          </a:prstGeom>
          <a:noFill/>
        </p:spPr>
        <p:txBody>
          <a:bodyPr wrap="square">
            <a:spAutoFit/>
          </a:bodyPr>
          <a:lstStyle/>
          <a:p>
            <a:pPr algn="l"/>
            <a:r>
              <a:rPr lang="en-US" b="0" i="0" dirty="0">
                <a:solidFill>
                  <a:srgbClr val="0D1A26"/>
                </a:solidFill>
                <a:effectLst/>
                <a:latin typeface="Quicksand"/>
              </a:rPr>
              <a:t>Understanding the difference between “have” and “have got” can be a bit tricky at first, but it’s quite simple once you get the hang of it. Both are commonly used to denote possession, but the way we use them can vary.</a:t>
            </a:r>
          </a:p>
          <a:p>
            <a:pPr algn="l"/>
            <a:r>
              <a:rPr lang="en-US" b="0" i="0" dirty="0">
                <a:solidFill>
                  <a:srgbClr val="0D1A26"/>
                </a:solidFill>
                <a:effectLst/>
                <a:latin typeface="Quicksand"/>
              </a:rPr>
              <a:t>By knowing when to use each form, you’ll improve your grasp of everyday language. Let’s explore the variations in meanings, usages, examples, practice applications to master the nuances better.</a:t>
            </a:r>
          </a:p>
        </p:txBody>
      </p:sp>
      <p:pic>
        <p:nvPicPr>
          <p:cNvPr id="5" name="Picture 4">
            <a:extLst>
              <a:ext uri="{FF2B5EF4-FFF2-40B4-BE49-F238E27FC236}">
                <a16:creationId xmlns:a16="http://schemas.microsoft.com/office/drawing/2014/main" id="{6F75AE71-3BF7-7B32-7093-957EFE0AD2C7}"/>
              </a:ext>
            </a:extLst>
          </p:cNvPr>
          <p:cNvPicPr>
            <a:picLocks noChangeAspect="1"/>
          </p:cNvPicPr>
          <p:nvPr/>
        </p:nvPicPr>
        <p:blipFill>
          <a:blip r:embed="rId2"/>
          <a:stretch>
            <a:fillRect/>
          </a:stretch>
        </p:blipFill>
        <p:spPr>
          <a:xfrm>
            <a:off x="1136467" y="1411252"/>
            <a:ext cx="9438347" cy="5172428"/>
          </a:xfrm>
          <a:prstGeom prst="rect">
            <a:avLst/>
          </a:prstGeom>
        </p:spPr>
      </p:pic>
    </p:spTree>
    <p:extLst>
      <p:ext uri="{BB962C8B-B14F-4D97-AF65-F5344CB8AC3E}">
        <p14:creationId xmlns:p14="http://schemas.microsoft.com/office/powerpoint/2010/main" val="1887486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223F9E3-3DB9-BC0D-0D67-40D8834DF051}"/>
              </a:ext>
            </a:extLst>
          </p:cNvPr>
          <p:cNvPicPr>
            <a:picLocks noChangeAspect="1"/>
          </p:cNvPicPr>
          <p:nvPr/>
        </p:nvPicPr>
        <p:blipFill>
          <a:blip r:embed="rId2"/>
          <a:stretch>
            <a:fillRect/>
          </a:stretch>
        </p:blipFill>
        <p:spPr>
          <a:xfrm>
            <a:off x="1037519" y="404390"/>
            <a:ext cx="10116962" cy="6049219"/>
          </a:xfrm>
          <a:prstGeom prst="rect">
            <a:avLst/>
          </a:prstGeom>
        </p:spPr>
      </p:pic>
    </p:spTree>
    <p:extLst>
      <p:ext uri="{BB962C8B-B14F-4D97-AF65-F5344CB8AC3E}">
        <p14:creationId xmlns:p14="http://schemas.microsoft.com/office/powerpoint/2010/main" val="195283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471774-C665-D758-76BF-CA7498359201}"/>
              </a:ext>
            </a:extLst>
          </p:cNvPr>
          <p:cNvSpPr txBox="1"/>
          <p:nvPr/>
        </p:nvSpPr>
        <p:spPr>
          <a:xfrm>
            <a:off x="382089" y="336795"/>
            <a:ext cx="11583487" cy="1669688"/>
          </a:xfrm>
          <a:prstGeom prst="rect">
            <a:avLst/>
          </a:prstGeom>
          <a:noFill/>
        </p:spPr>
        <p:txBody>
          <a:bodyPr wrap="square">
            <a:spAutoFit/>
          </a:bodyPr>
          <a:lstStyle/>
          <a:p>
            <a:pPr algn="l"/>
            <a:r>
              <a:rPr lang="en-US" b="0" i="1" dirty="0">
                <a:solidFill>
                  <a:srgbClr val="0D1A26"/>
                </a:solidFill>
                <a:effectLst/>
                <a:latin typeface="Quicksand"/>
              </a:rPr>
              <a:t>“Have”</a:t>
            </a:r>
            <a:r>
              <a:rPr lang="en-US" b="0" i="0" dirty="0">
                <a:solidFill>
                  <a:srgbClr val="0D1A26"/>
                </a:solidFill>
                <a:effectLst/>
                <a:latin typeface="Quicksand"/>
              </a:rPr>
              <a:t> and </a:t>
            </a:r>
            <a:r>
              <a:rPr lang="en-US" b="0" i="1" dirty="0">
                <a:solidFill>
                  <a:srgbClr val="0D1A26"/>
                </a:solidFill>
                <a:effectLst/>
                <a:latin typeface="Quicksand"/>
              </a:rPr>
              <a:t>“Have Got”</a:t>
            </a:r>
            <a:r>
              <a:rPr lang="en-US" b="0" i="0" dirty="0">
                <a:solidFill>
                  <a:srgbClr val="0D1A26"/>
                </a:solidFill>
                <a:effectLst/>
                <a:latin typeface="Quicksand"/>
              </a:rPr>
              <a:t> both describe possession or ownership but are used differently in grammar.</a:t>
            </a:r>
          </a:p>
          <a:p>
            <a:pPr algn="l">
              <a:spcAft>
                <a:spcPts val="1500"/>
              </a:spcAft>
            </a:pPr>
            <a:r>
              <a:rPr lang="en-US" b="1" i="0" dirty="0">
                <a:solidFill>
                  <a:srgbClr val="0979B8"/>
                </a:solidFill>
                <a:effectLst/>
                <a:latin typeface="Quicksand"/>
              </a:rPr>
              <a:t>Definition of “Have”</a:t>
            </a:r>
          </a:p>
          <a:p>
            <a:pPr algn="l"/>
            <a:r>
              <a:rPr lang="en-US" b="0" i="1" dirty="0">
                <a:solidFill>
                  <a:srgbClr val="0D1A26"/>
                </a:solidFill>
                <a:effectLst/>
                <a:latin typeface="Quicksand"/>
              </a:rPr>
              <a:t>“Have”</a:t>
            </a:r>
            <a:r>
              <a:rPr lang="en-US" b="0" i="0" dirty="0">
                <a:solidFill>
                  <a:srgbClr val="0D1A26"/>
                </a:solidFill>
                <a:effectLst/>
                <a:latin typeface="Quicksand"/>
              </a:rPr>
              <a:t> is a verb that means to own, possess, or hold something. It is more formal and frequently used in both spoken and written English. For example, you might say, “I have a new book” or “She has a car.”</a:t>
            </a:r>
          </a:p>
          <a:p>
            <a:pPr algn="l"/>
            <a:r>
              <a:rPr lang="en-US" b="0" i="1" dirty="0">
                <a:solidFill>
                  <a:srgbClr val="0D1A26"/>
                </a:solidFill>
                <a:effectLst/>
                <a:latin typeface="Quicksand"/>
              </a:rPr>
              <a:t>Have</a:t>
            </a:r>
            <a:r>
              <a:rPr lang="en-US" b="0" i="0" dirty="0">
                <a:solidFill>
                  <a:srgbClr val="0D1A26"/>
                </a:solidFill>
                <a:effectLst/>
                <a:latin typeface="Quicksand"/>
              </a:rPr>
              <a:t> conjugates as follows:</a:t>
            </a:r>
          </a:p>
        </p:txBody>
      </p:sp>
      <p:sp>
        <p:nvSpPr>
          <p:cNvPr id="5" name="TextBox 4">
            <a:extLst>
              <a:ext uri="{FF2B5EF4-FFF2-40B4-BE49-F238E27FC236}">
                <a16:creationId xmlns:a16="http://schemas.microsoft.com/office/drawing/2014/main" id="{5685C978-675C-3F50-BBDF-6650233F7C32}"/>
              </a:ext>
            </a:extLst>
          </p:cNvPr>
          <p:cNvSpPr txBox="1"/>
          <p:nvPr/>
        </p:nvSpPr>
        <p:spPr>
          <a:xfrm>
            <a:off x="1583871" y="2551837"/>
            <a:ext cx="7573191" cy="3539430"/>
          </a:xfrm>
          <a:prstGeom prst="rect">
            <a:avLst/>
          </a:prstGeom>
          <a:noFill/>
        </p:spPr>
        <p:txBody>
          <a:bodyPr wrap="square">
            <a:spAutoFit/>
          </a:bodyPr>
          <a:lstStyle/>
          <a:p>
            <a:pPr algn="l">
              <a:buFont typeface="Arial" panose="020B0604020202020204" pitchFamily="34" charset="0"/>
              <a:buChar char="•"/>
            </a:pPr>
            <a:r>
              <a:rPr lang="en-US" sz="3200" b="0" i="0" dirty="0">
                <a:solidFill>
                  <a:srgbClr val="0D1A26"/>
                </a:solidFill>
                <a:effectLst/>
                <a:latin typeface="Quicksand"/>
              </a:rPr>
              <a:t>I/We/You/They </a:t>
            </a:r>
            <a:r>
              <a:rPr lang="en-US" sz="3200" b="1" i="0" dirty="0">
                <a:solidFill>
                  <a:srgbClr val="0D1A26"/>
                </a:solidFill>
                <a:effectLst/>
                <a:latin typeface="Quicksand"/>
              </a:rPr>
              <a:t>have</a:t>
            </a:r>
            <a:endParaRPr lang="en-US" sz="3200" b="0" i="0" dirty="0">
              <a:solidFill>
                <a:srgbClr val="0D1A26"/>
              </a:solidFill>
              <a:effectLst/>
              <a:latin typeface="Quicksand"/>
            </a:endParaRPr>
          </a:p>
          <a:p>
            <a:pPr algn="l">
              <a:buFont typeface="Arial" panose="020B0604020202020204" pitchFamily="34" charset="0"/>
              <a:buChar char="•"/>
            </a:pPr>
            <a:r>
              <a:rPr lang="en-US" sz="3200" b="0" i="0" dirty="0">
                <a:solidFill>
                  <a:srgbClr val="0D1A26"/>
                </a:solidFill>
                <a:effectLst/>
                <a:latin typeface="Quicksand"/>
              </a:rPr>
              <a:t>He/She/It </a:t>
            </a:r>
            <a:r>
              <a:rPr lang="en-US" sz="3200" b="1" i="0" dirty="0">
                <a:solidFill>
                  <a:srgbClr val="0D1A26"/>
                </a:solidFill>
                <a:effectLst/>
                <a:latin typeface="Quicksand"/>
              </a:rPr>
              <a:t>has</a:t>
            </a:r>
            <a:endParaRPr lang="en-US" sz="3200" b="0" i="0" dirty="0">
              <a:solidFill>
                <a:srgbClr val="0D1A26"/>
              </a:solidFill>
              <a:effectLst/>
              <a:latin typeface="Quicksand"/>
            </a:endParaRPr>
          </a:p>
          <a:p>
            <a:pPr algn="l">
              <a:buFont typeface="Arial" panose="020B0604020202020204" pitchFamily="34" charset="0"/>
              <a:buChar char="•"/>
            </a:pPr>
            <a:r>
              <a:rPr lang="en-US" sz="3200" b="0" i="0" dirty="0">
                <a:solidFill>
                  <a:srgbClr val="0D1A26"/>
                </a:solidFill>
                <a:effectLst/>
                <a:latin typeface="Quicksand"/>
              </a:rPr>
              <a:t>I/We/You/They </a:t>
            </a:r>
            <a:r>
              <a:rPr lang="en-US" sz="3200" b="1" i="0" dirty="0">
                <a:solidFill>
                  <a:srgbClr val="0D1A26"/>
                </a:solidFill>
                <a:effectLst/>
                <a:latin typeface="Quicksand"/>
              </a:rPr>
              <a:t>had</a:t>
            </a:r>
            <a:r>
              <a:rPr lang="en-US" sz="3200" b="0" i="0" dirty="0">
                <a:solidFill>
                  <a:srgbClr val="0D1A26"/>
                </a:solidFill>
                <a:effectLst/>
                <a:latin typeface="Quicksand"/>
              </a:rPr>
              <a:t> (past tense)</a:t>
            </a:r>
          </a:p>
          <a:p>
            <a:pPr algn="l">
              <a:buFont typeface="Arial" panose="020B0604020202020204" pitchFamily="34" charset="0"/>
              <a:buChar char="•"/>
            </a:pPr>
            <a:r>
              <a:rPr lang="en-US" sz="3200" b="0" i="0" dirty="0">
                <a:solidFill>
                  <a:srgbClr val="0D1A26"/>
                </a:solidFill>
                <a:effectLst/>
                <a:latin typeface="Quicksand"/>
              </a:rPr>
              <a:t>He/She/It </a:t>
            </a:r>
            <a:r>
              <a:rPr lang="en-US" sz="3200" b="1" i="0" dirty="0">
                <a:solidFill>
                  <a:srgbClr val="0D1A26"/>
                </a:solidFill>
                <a:effectLst/>
                <a:latin typeface="Quicksand"/>
              </a:rPr>
              <a:t>had</a:t>
            </a:r>
            <a:r>
              <a:rPr lang="en-US" sz="3200" b="0" i="0" dirty="0">
                <a:solidFill>
                  <a:srgbClr val="0D1A26"/>
                </a:solidFill>
                <a:effectLst/>
                <a:latin typeface="Quicksand"/>
              </a:rPr>
              <a:t> (past tense)</a:t>
            </a:r>
          </a:p>
          <a:p>
            <a:pPr algn="l"/>
            <a:r>
              <a:rPr lang="en-US" sz="3200" b="0" i="0" dirty="0">
                <a:solidFill>
                  <a:srgbClr val="0D1A26"/>
                </a:solidFill>
                <a:effectLst/>
                <a:latin typeface="Quicksand"/>
              </a:rPr>
              <a:t>In questions and negative sentences, you often use a helper verb: </a:t>
            </a:r>
            <a:r>
              <a:rPr lang="en-US" sz="3200" b="0" i="1" dirty="0">
                <a:solidFill>
                  <a:srgbClr val="0D1A26"/>
                </a:solidFill>
                <a:effectLst/>
                <a:latin typeface="Quicksand"/>
              </a:rPr>
              <a:t>Do you </a:t>
            </a:r>
            <a:r>
              <a:rPr lang="en-US" sz="3200" b="1" i="1" dirty="0">
                <a:solidFill>
                  <a:srgbClr val="0D1A26"/>
                </a:solidFill>
                <a:effectLst/>
                <a:latin typeface="Quicksand"/>
              </a:rPr>
              <a:t>have</a:t>
            </a:r>
            <a:r>
              <a:rPr lang="en-US" sz="3200" b="0" i="1" dirty="0">
                <a:solidFill>
                  <a:srgbClr val="0D1A26"/>
                </a:solidFill>
                <a:effectLst/>
                <a:latin typeface="Quicksand"/>
              </a:rPr>
              <a:t> a pen?</a:t>
            </a:r>
            <a:r>
              <a:rPr lang="en-US" sz="3200" b="0" i="0" dirty="0">
                <a:solidFill>
                  <a:srgbClr val="0D1A26"/>
                </a:solidFill>
                <a:effectLst/>
                <a:latin typeface="Quicksand"/>
              </a:rPr>
              <a:t> or </a:t>
            </a:r>
            <a:r>
              <a:rPr lang="en-US" sz="3200" b="0" i="1" dirty="0">
                <a:solidFill>
                  <a:srgbClr val="0D1A26"/>
                </a:solidFill>
                <a:effectLst/>
                <a:latin typeface="Quicksand"/>
              </a:rPr>
              <a:t>She does not </a:t>
            </a:r>
            <a:r>
              <a:rPr lang="en-US" sz="3200" b="1" i="1" dirty="0">
                <a:solidFill>
                  <a:srgbClr val="0D1A26"/>
                </a:solidFill>
                <a:effectLst/>
                <a:latin typeface="Quicksand"/>
              </a:rPr>
              <a:t>have</a:t>
            </a:r>
            <a:r>
              <a:rPr lang="en-US" sz="3200" b="0" i="1" dirty="0">
                <a:solidFill>
                  <a:srgbClr val="0D1A26"/>
                </a:solidFill>
                <a:effectLst/>
                <a:latin typeface="Quicksand"/>
              </a:rPr>
              <a:t> a car.</a:t>
            </a:r>
            <a:endParaRPr lang="en-US" sz="3200" b="0" i="0" dirty="0">
              <a:solidFill>
                <a:srgbClr val="0D1A26"/>
              </a:solidFill>
              <a:effectLst/>
              <a:latin typeface="Quicksand"/>
            </a:endParaRPr>
          </a:p>
        </p:txBody>
      </p:sp>
    </p:spTree>
    <p:extLst>
      <p:ext uri="{BB962C8B-B14F-4D97-AF65-F5344CB8AC3E}">
        <p14:creationId xmlns:p14="http://schemas.microsoft.com/office/powerpoint/2010/main" val="2359613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9BB9E3-CE78-E52D-BB0A-9B65FF8A7EB3}"/>
              </a:ext>
            </a:extLst>
          </p:cNvPr>
          <p:cNvSpPr txBox="1"/>
          <p:nvPr/>
        </p:nvSpPr>
        <p:spPr>
          <a:xfrm>
            <a:off x="760911" y="757486"/>
            <a:ext cx="10407831" cy="1669688"/>
          </a:xfrm>
          <a:prstGeom prst="rect">
            <a:avLst/>
          </a:prstGeom>
          <a:noFill/>
        </p:spPr>
        <p:txBody>
          <a:bodyPr wrap="square">
            <a:spAutoFit/>
          </a:bodyPr>
          <a:lstStyle/>
          <a:p>
            <a:pPr algn="l">
              <a:spcAft>
                <a:spcPts val="1500"/>
              </a:spcAft>
            </a:pPr>
            <a:r>
              <a:rPr lang="en-US" b="1" i="0" dirty="0">
                <a:solidFill>
                  <a:srgbClr val="0979B8"/>
                </a:solidFill>
                <a:effectLst/>
                <a:latin typeface="Quicksand"/>
              </a:rPr>
              <a:t>Definition of “Have Got”</a:t>
            </a:r>
          </a:p>
          <a:p>
            <a:pPr algn="l"/>
            <a:r>
              <a:rPr lang="en-US" b="0" i="1" dirty="0">
                <a:solidFill>
                  <a:srgbClr val="0D1A26"/>
                </a:solidFill>
                <a:effectLst/>
                <a:latin typeface="Quicksand"/>
              </a:rPr>
              <a:t>“Have Got”</a:t>
            </a:r>
            <a:r>
              <a:rPr lang="en-US" b="0" i="0" dirty="0">
                <a:solidFill>
                  <a:srgbClr val="0D1A26"/>
                </a:solidFill>
                <a:effectLst/>
                <a:latin typeface="Quicksand"/>
              </a:rPr>
              <a:t> also means to own, possess, or hold something. It is more informal, often found in spoken English or casual writing. It’s more common in British English. For instance, you would say, “I have got a new book” or “She has got a car.”</a:t>
            </a:r>
          </a:p>
          <a:p>
            <a:pPr algn="l"/>
            <a:r>
              <a:rPr lang="en-US" b="0" i="1" dirty="0">
                <a:solidFill>
                  <a:srgbClr val="0D1A26"/>
                </a:solidFill>
                <a:effectLst/>
                <a:latin typeface="Quicksand"/>
              </a:rPr>
              <a:t>Have Got</a:t>
            </a:r>
            <a:r>
              <a:rPr lang="en-US" b="0" i="0" dirty="0">
                <a:solidFill>
                  <a:srgbClr val="0D1A26"/>
                </a:solidFill>
                <a:effectLst/>
                <a:latin typeface="Quicksand"/>
              </a:rPr>
              <a:t> conjugates as follows:</a:t>
            </a:r>
          </a:p>
        </p:txBody>
      </p:sp>
      <p:sp>
        <p:nvSpPr>
          <p:cNvPr id="5" name="TextBox 4">
            <a:extLst>
              <a:ext uri="{FF2B5EF4-FFF2-40B4-BE49-F238E27FC236}">
                <a16:creationId xmlns:a16="http://schemas.microsoft.com/office/drawing/2014/main" id="{3D307A80-ED43-4567-AE90-A622F6A4051F}"/>
              </a:ext>
            </a:extLst>
          </p:cNvPr>
          <p:cNvSpPr txBox="1"/>
          <p:nvPr/>
        </p:nvSpPr>
        <p:spPr>
          <a:xfrm>
            <a:off x="760911" y="2904263"/>
            <a:ext cx="10812779" cy="2677656"/>
          </a:xfrm>
          <a:prstGeom prst="rect">
            <a:avLst/>
          </a:prstGeom>
          <a:noFill/>
        </p:spPr>
        <p:txBody>
          <a:bodyPr wrap="square">
            <a:spAutoFit/>
          </a:bodyPr>
          <a:lstStyle/>
          <a:p>
            <a:pPr algn="l">
              <a:buFont typeface="Arial" panose="020B0604020202020204" pitchFamily="34" charset="0"/>
              <a:buChar char="•"/>
            </a:pPr>
            <a:r>
              <a:rPr lang="en-US" sz="2800" b="0" i="0" dirty="0">
                <a:solidFill>
                  <a:srgbClr val="0D1A26"/>
                </a:solidFill>
                <a:effectLst/>
                <a:latin typeface="Quicksand"/>
              </a:rPr>
              <a:t>I/You/We/They </a:t>
            </a:r>
            <a:r>
              <a:rPr lang="en-US" sz="2800" b="1" i="0" dirty="0">
                <a:solidFill>
                  <a:srgbClr val="0D1A26"/>
                </a:solidFill>
                <a:effectLst/>
                <a:latin typeface="Quicksand"/>
              </a:rPr>
              <a:t>have got</a:t>
            </a:r>
            <a:endParaRPr lang="en-US" sz="2800" b="0" i="0" dirty="0">
              <a:solidFill>
                <a:srgbClr val="0D1A26"/>
              </a:solidFill>
              <a:effectLst/>
              <a:latin typeface="Quicksand"/>
            </a:endParaRPr>
          </a:p>
          <a:p>
            <a:pPr algn="l">
              <a:buFont typeface="Arial" panose="020B0604020202020204" pitchFamily="34" charset="0"/>
              <a:buChar char="•"/>
            </a:pPr>
            <a:r>
              <a:rPr lang="en-US" sz="2800" b="0" i="0" dirty="0">
                <a:solidFill>
                  <a:srgbClr val="0D1A26"/>
                </a:solidFill>
                <a:effectLst/>
                <a:latin typeface="Quicksand"/>
              </a:rPr>
              <a:t>He/She/It </a:t>
            </a:r>
            <a:r>
              <a:rPr lang="en-US" sz="2800" b="1" i="0" dirty="0">
                <a:solidFill>
                  <a:srgbClr val="0D1A26"/>
                </a:solidFill>
                <a:effectLst/>
                <a:latin typeface="Quicksand"/>
              </a:rPr>
              <a:t>has got</a:t>
            </a:r>
            <a:endParaRPr lang="en-US" sz="2800" b="0" i="0" dirty="0">
              <a:solidFill>
                <a:srgbClr val="0D1A26"/>
              </a:solidFill>
              <a:effectLst/>
              <a:latin typeface="Quicksand"/>
            </a:endParaRPr>
          </a:p>
          <a:p>
            <a:pPr algn="l">
              <a:buFont typeface="Arial" panose="020B0604020202020204" pitchFamily="34" charset="0"/>
              <a:buChar char="•"/>
            </a:pPr>
            <a:r>
              <a:rPr lang="en-US" sz="2800" b="0" i="0" dirty="0">
                <a:solidFill>
                  <a:srgbClr val="0D1A26"/>
                </a:solidFill>
                <a:effectLst/>
                <a:latin typeface="Quicksand"/>
              </a:rPr>
              <a:t>I/You/We/They </a:t>
            </a:r>
            <a:r>
              <a:rPr lang="en-US" sz="2800" b="1" i="0" dirty="0">
                <a:solidFill>
                  <a:srgbClr val="0D1A26"/>
                </a:solidFill>
                <a:effectLst/>
                <a:latin typeface="Quicksand"/>
              </a:rPr>
              <a:t>had got</a:t>
            </a:r>
            <a:r>
              <a:rPr lang="en-US" sz="2800" b="0" i="0" dirty="0">
                <a:solidFill>
                  <a:srgbClr val="0D1A26"/>
                </a:solidFill>
                <a:effectLst/>
                <a:latin typeface="Quicksand"/>
              </a:rPr>
              <a:t> (less common, past tense)</a:t>
            </a:r>
          </a:p>
          <a:p>
            <a:pPr algn="l">
              <a:buFont typeface="Arial" panose="020B0604020202020204" pitchFamily="34" charset="0"/>
              <a:buChar char="•"/>
            </a:pPr>
            <a:r>
              <a:rPr lang="en-US" sz="2800" b="0" i="0" dirty="0">
                <a:solidFill>
                  <a:srgbClr val="0D1A26"/>
                </a:solidFill>
                <a:effectLst/>
                <a:latin typeface="Quicksand"/>
              </a:rPr>
              <a:t>He/She/It </a:t>
            </a:r>
            <a:r>
              <a:rPr lang="en-US" sz="2800" b="1" i="0" dirty="0">
                <a:solidFill>
                  <a:srgbClr val="0D1A26"/>
                </a:solidFill>
                <a:effectLst/>
                <a:latin typeface="Quicksand"/>
              </a:rPr>
              <a:t>had got</a:t>
            </a:r>
            <a:r>
              <a:rPr lang="en-US" sz="2800" b="0" i="0" dirty="0">
                <a:solidFill>
                  <a:srgbClr val="0D1A26"/>
                </a:solidFill>
                <a:effectLst/>
                <a:latin typeface="Quicksand"/>
              </a:rPr>
              <a:t> (less common, past tense)</a:t>
            </a:r>
          </a:p>
          <a:p>
            <a:pPr algn="l"/>
            <a:r>
              <a:rPr lang="en-US" sz="2800" b="0" i="0" dirty="0">
                <a:solidFill>
                  <a:srgbClr val="0D1A26"/>
                </a:solidFill>
                <a:effectLst/>
                <a:latin typeface="Quicksand"/>
              </a:rPr>
              <a:t>In questions and negative sentences: </a:t>
            </a:r>
            <a:r>
              <a:rPr lang="en-US" sz="2800" b="0" i="1" dirty="0">
                <a:solidFill>
                  <a:srgbClr val="0D1A26"/>
                </a:solidFill>
                <a:effectLst/>
                <a:latin typeface="Quicksand"/>
              </a:rPr>
              <a:t>Have you </a:t>
            </a:r>
            <a:r>
              <a:rPr lang="en-US" sz="2800" b="1" i="1" dirty="0">
                <a:solidFill>
                  <a:srgbClr val="0D1A26"/>
                </a:solidFill>
                <a:effectLst/>
                <a:latin typeface="Quicksand"/>
              </a:rPr>
              <a:t>got</a:t>
            </a:r>
            <a:r>
              <a:rPr lang="en-US" sz="2800" b="0" i="1" dirty="0">
                <a:solidFill>
                  <a:srgbClr val="0D1A26"/>
                </a:solidFill>
                <a:effectLst/>
                <a:latin typeface="Quicksand"/>
              </a:rPr>
              <a:t> a pen?</a:t>
            </a:r>
            <a:r>
              <a:rPr lang="en-US" sz="2800" b="0" i="0" dirty="0">
                <a:solidFill>
                  <a:srgbClr val="0D1A26"/>
                </a:solidFill>
                <a:effectLst/>
                <a:latin typeface="Quicksand"/>
              </a:rPr>
              <a:t> </a:t>
            </a:r>
          </a:p>
          <a:p>
            <a:pPr algn="l"/>
            <a:r>
              <a:rPr lang="en-US" sz="2800" b="0" i="0" dirty="0">
                <a:solidFill>
                  <a:srgbClr val="0D1A26"/>
                </a:solidFill>
                <a:effectLst/>
                <a:latin typeface="Quicksand"/>
              </a:rPr>
              <a:t>or </a:t>
            </a:r>
            <a:r>
              <a:rPr lang="en-US" sz="2800" b="0" i="1" dirty="0">
                <a:solidFill>
                  <a:srgbClr val="0D1A26"/>
                </a:solidFill>
                <a:effectLst/>
                <a:latin typeface="Quicksand"/>
              </a:rPr>
              <a:t>She has not </a:t>
            </a:r>
            <a:r>
              <a:rPr lang="en-US" sz="2800" b="1" i="1" dirty="0">
                <a:solidFill>
                  <a:srgbClr val="0D1A26"/>
                </a:solidFill>
                <a:effectLst/>
                <a:latin typeface="Quicksand"/>
              </a:rPr>
              <a:t>got</a:t>
            </a:r>
            <a:r>
              <a:rPr lang="en-US" sz="2800" b="0" i="1" dirty="0">
                <a:solidFill>
                  <a:srgbClr val="0D1A26"/>
                </a:solidFill>
                <a:effectLst/>
                <a:latin typeface="Quicksand"/>
              </a:rPr>
              <a:t> a car.</a:t>
            </a:r>
            <a:endParaRPr lang="en-US" sz="2800" b="0" i="0" dirty="0">
              <a:solidFill>
                <a:srgbClr val="0D1A26"/>
              </a:solidFill>
              <a:effectLst/>
              <a:latin typeface="Quicksand"/>
            </a:endParaRPr>
          </a:p>
        </p:txBody>
      </p:sp>
    </p:spTree>
    <p:extLst>
      <p:ext uri="{BB962C8B-B14F-4D97-AF65-F5344CB8AC3E}">
        <p14:creationId xmlns:p14="http://schemas.microsoft.com/office/powerpoint/2010/main" val="649738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2768C9-C744-C934-3A8E-33BAA0F5E11D}"/>
              </a:ext>
            </a:extLst>
          </p:cNvPr>
          <p:cNvSpPr txBox="1"/>
          <p:nvPr/>
        </p:nvSpPr>
        <p:spPr>
          <a:xfrm>
            <a:off x="2119449" y="840770"/>
            <a:ext cx="6093822" cy="523220"/>
          </a:xfrm>
          <a:prstGeom prst="rect">
            <a:avLst/>
          </a:prstGeom>
          <a:noFill/>
        </p:spPr>
        <p:txBody>
          <a:bodyPr wrap="square">
            <a:spAutoFit/>
          </a:bodyPr>
          <a:lstStyle/>
          <a:p>
            <a:pPr algn="l">
              <a:spcAft>
                <a:spcPts val="1500"/>
              </a:spcAft>
            </a:pPr>
            <a:r>
              <a:rPr lang="en-US" sz="2800" b="1" i="0" dirty="0">
                <a:solidFill>
                  <a:srgbClr val="0979B8"/>
                </a:solidFill>
                <a:effectLst/>
                <a:latin typeface="Quicksand"/>
              </a:rPr>
              <a:t>Grammatical Structure Comparison</a:t>
            </a:r>
          </a:p>
        </p:txBody>
      </p:sp>
      <p:sp>
        <p:nvSpPr>
          <p:cNvPr id="5" name="TextBox 4">
            <a:extLst>
              <a:ext uri="{FF2B5EF4-FFF2-40B4-BE49-F238E27FC236}">
                <a16:creationId xmlns:a16="http://schemas.microsoft.com/office/drawing/2014/main" id="{614752A4-9146-AB50-2FEC-FBFD7C861B4A}"/>
              </a:ext>
            </a:extLst>
          </p:cNvPr>
          <p:cNvSpPr txBox="1"/>
          <p:nvPr/>
        </p:nvSpPr>
        <p:spPr>
          <a:xfrm>
            <a:off x="689610" y="2206845"/>
            <a:ext cx="10812779" cy="3970318"/>
          </a:xfrm>
          <a:prstGeom prst="rect">
            <a:avLst/>
          </a:prstGeom>
          <a:noFill/>
        </p:spPr>
        <p:txBody>
          <a:bodyPr wrap="square">
            <a:spAutoFit/>
          </a:bodyPr>
          <a:lstStyle/>
          <a:p>
            <a:pPr algn="l"/>
            <a:r>
              <a:rPr lang="en-US" sz="2800" b="0" i="1" dirty="0">
                <a:solidFill>
                  <a:srgbClr val="0D1A26"/>
                </a:solidFill>
                <a:effectLst/>
                <a:latin typeface="Quicksand"/>
              </a:rPr>
              <a:t>Have</a:t>
            </a:r>
            <a:r>
              <a:rPr lang="en-US" sz="2800" b="0" i="0" dirty="0">
                <a:solidFill>
                  <a:srgbClr val="0D1A26"/>
                </a:solidFill>
                <a:effectLst/>
                <a:latin typeface="Quicksand"/>
              </a:rPr>
              <a:t> and </a:t>
            </a:r>
            <a:r>
              <a:rPr lang="en-US" sz="2800" b="0" i="1" dirty="0">
                <a:solidFill>
                  <a:srgbClr val="0D1A26"/>
                </a:solidFill>
                <a:effectLst/>
                <a:latin typeface="Quicksand"/>
              </a:rPr>
              <a:t>Have Got</a:t>
            </a:r>
            <a:r>
              <a:rPr lang="en-US" sz="2800" b="0" i="0" dirty="0">
                <a:solidFill>
                  <a:srgbClr val="0D1A26"/>
                </a:solidFill>
                <a:effectLst/>
                <a:latin typeface="Quicksand"/>
              </a:rPr>
              <a:t> share a similar meaning but differ in structure. </a:t>
            </a:r>
            <a:r>
              <a:rPr lang="en-US" sz="2800" b="0" i="1" dirty="0">
                <a:solidFill>
                  <a:srgbClr val="0D1A26"/>
                </a:solidFill>
                <a:effectLst/>
                <a:latin typeface="Quicksand"/>
              </a:rPr>
              <a:t>Have</a:t>
            </a:r>
            <a:r>
              <a:rPr lang="en-US" sz="2800" b="0" i="0" dirty="0">
                <a:solidFill>
                  <a:srgbClr val="0D1A26"/>
                </a:solidFill>
                <a:effectLst/>
                <a:latin typeface="Quicksand"/>
              </a:rPr>
              <a:t> needs an </a:t>
            </a:r>
            <a:r>
              <a:rPr lang="en-US" sz="2800" b="0" i="0" u="none" strike="noStrike" dirty="0">
                <a:solidFill>
                  <a:srgbClr val="089CC4"/>
                </a:solidFill>
                <a:effectLst/>
                <a:latin typeface="Quicksand"/>
                <a:hlinkClick r:id="rId2"/>
              </a:rPr>
              <a:t>auxiliary verb</a:t>
            </a:r>
            <a:r>
              <a:rPr lang="en-US" sz="2800" b="0" i="0" dirty="0">
                <a:solidFill>
                  <a:srgbClr val="0D1A26"/>
                </a:solidFill>
                <a:effectLst/>
                <a:latin typeface="Quicksand"/>
              </a:rPr>
              <a:t> for questions and negatives. </a:t>
            </a:r>
            <a:r>
              <a:rPr lang="en-US" sz="2800" b="0" i="1" dirty="0">
                <a:solidFill>
                  <a:srgbClr val="0D1A26"/>
                </a:solidFill>
                <a:effectLst/>
                <a:latin typeface="Quicksand"/>
              </a:rPr>
              <a:t>Have Got</a:t>
            </a:r>
            <a:r>
              <a:rPr lang="en-US" sz="2800" b="0" i="0" dirty="0">
                <a:solidFill>
                  <a:srgbClr val="0D1A26"/>
                </a:solidFill>
                <a:effectLst/>
                <a:latin typeface="Quicksand"/>
              </a:rPr>
              <a:t> does not need an extra helper verb and uses inversion for questions.</a:t>
            </a:r>
          </a:p>
          <a:p>
            <a:pPr algn="l"/>
            <a:r>
              <a:rPr lang="en-US" sz="2800" b="0" i="0" dirty="0">
                <a:solidFill>
                  <a:srgbClr val="0D1A26"/>
                </a:solidFill>
                <a:effectLst/>
                <a:latin typeface="Quicksand"/>
              </a:rPr>
              <a:t>Consider these examples:</a:t>
            </a:r>
          </a:p>
          <a:p>
            <a:pPr algn="l">
              <a:buFont typeface="Arial" panose="020B0604020202020204" pitchFamily="34" charset="0"/>
              <a:buChar char="•"/>
            </a:pPr>
            <a:r>
              <a:rPr lang="en-US" sz="2800" b="0" i="1" dirty="0">
                <a:solidFill>
                  <a:srgbClr val="0D1A26"/>
                </a:solidFill>
                <a:effectLst/>
                <a:latin typeface="Quicksand"/>
              </a:rPr>
              <a:t>Have:</a:t>
            </a:r>
            <a:r>
              <a:rPr lang="en-US" sz="2800" b="0" i="0" dirty="0">
                <a:solidFill>
                  <a:srgbClr val="0D1A26"/>
                </a:solidFill>
                <a:effectLst/>
                <a:latin typeface="Quicksand"/>
              </a:rPr>
              <a:t> Do you </a:t>
            </a:r>
            <a:r>
              <a:rPr lang="en-US" sz="2800" b="1" i="0" dirty="0">
                <a:solidFill>
                  <a:srgbClr val="0D1A26"/>
                </a:solidFill>
                <a:effectLst/>
                <a:latin typeface="Quicksand"/>
              </a:rPr>
              <a:t>have</a:t>
            </a:r>
            <a:r>
              <a:rPr lang="en-US" sz="2800" b="0" i="0" dirty="0">
                <a:solidFill>
                  <a:srgbClr val="0D1A26"/>
                </a:solidFill>
                <a:effectLst/>
                <a:latin typeface="Quicksand"/>
              </a:rPr>
              <a:t> time? She does not </a:t>
            </a:r>
            <a:r>
              <a:rPr lang="en-US" sz="2800" b="1" i="0" dirty="0">
                <a:solidFill>
                  <a:srgbClr val="0D1A26"/>
                </a:solidFill>
                <a:effectLst/>
                <a:latin typeface="Quicksand"/>
              </a:rPr>
              <a:t>have</a:t>
            </a:r>
            <a:r>
              <a:rPr lang="en-US" sz="2800" b="0" i="0" dirty="0">
                <a:solidFill>
                  <a:srgbClr val="0D1A26"/>
                </a:solidFill>
                <a:effectLst/>
                <a:latin typeface="Quicksand"/>
              </a:rPr>
              <a:t> money.</a:t>
            </a:r>
          </a:p>
          <a:p>
            <a:pPr algn="l">
              <a:buFont typeface="Arial" panose="020B0604020202020204" pitchFamily="34" charset="0"/>
              <a:buChar char="•"/>
            </a:pPr>
            <a:r>
              <a:rPr lang="en-US" sz="2800" b="0" i="1" dirty="0">
                <a:solidFill>
                  <a:srgbClr val="0D1A26"/>
                </a:solidFill>
                <a:effectLst/>
                <a:latin typeface="Quicksand"/>
              </a:rPr>
              <a:t>Have Got:</a:t>
            </a:r>
            <a:r>
              <a:rPr lang="en-US" sz="2800" b="0" i="0" dirty="0">
                <a:solidFill>
                  <a:srgbClr val="0D1A26"/>
                </a:solidFill>
                <a:effectLst/>
                <a:latin typeface="Quicksand"/>
              </a:rPr>
              <a:t> </a:t>
            </a:r>
            <a:r>
              <a:rPr lang="en-US" sz="2800" b="1" i="0" dirty="0">
                <a:solidFill>
                  <a:srgbClr val="0D1A26"/>
                </a:solidFill>
                <a:effectLst/>
                <a:latin typeface="Quicksand"/>
              </a:rPr>
              <a:t>Have</a:t>
            </a:r>
            <a:r>
              <a:rPr lang="en-US" sz="2800" b="0" i="0" dirty="0">
                <a:solidFill>
                  <a:srgbClr val="0D1A26"/>
                </a:solidFill>
                <a:effectLst/>
                <a:latin typeface="Quicksand"/>
              </a:rPr>
              <a:t> you </a:t>
            </a:r>
            <a:r>
              <a:rPr lang="en-US" sz="2800" b="1" i="0" dirty="0">
                <a:solidFill>
                  <a:srgbClr val="0D1A26"/>
                </a:solidFill>
                <a:effectLst/>
                <a:latin typeface="Quicksand"/>
              </a:rPr>
              <a:t>got</a:t>
            </a:r>
            <a:r>
              <a:rPr lang="en-US" sz="2800" b="0" i="0" dirty="0">
                <a:solidFill>
                  <a:srgbClr val="0D1A26"/>
                </a:solidFill>
                <a:effectLst/>
                <a:latin typeface="Quicksand"/>
              </a:rPr>
              <a:t> time? She </a:t>
            </a:r>
            <a:r>
              <a:rPr lang="en-US" sz="2800" b="1" i="0" dirty="0">
                <a:solidFill>
                  <a:srgbClr val="0D1A26"/>
                </a:solidFill>
                <a:effectLst/>
                <a:latin typeface="Quicksand"/>
              </a:rPr>
              <a:t>has not got</a:t>
            </a:r>
            <a:r>
              <a:rPr lang="en-US" sz="2800" b="0" i="0" dirty="0">
                <a:solidFill>
                  <a:srgbClr val="0D1A26"/>
                </a:solidFill>
                <a:effectLst/>
                <a:latin typeface="Quicksand"/>
              </a:rPr>
              <a:t> money.</a:t>
            </a:r>
          </a:p>
          <a:p>
            <a:pPr algn="l"/>
            <a:r>
              <a:rPr lang="en-US" sz="2800" b="0" i="0" dirty="0">
                <a:solidFill>
                  <a:srgbClr val="0D1A26"/>
                </a:solidFill>
                <a:effectLst/>
                <a:latin typeface="Quicksand"/>
              </a:rPr>
              <a:t>Use </a:t>
            </a:r>
            <a:r>
              <a:rPr lang="en-US" sz="2800" b="0" i="1" dirty="0">
                <a:solidFill>
                  <a:srgbClr val="0D1A26"/>
                </a:solidFill>
                <a:effectLst/>
                <a:latin typeface="Quicksand"/>
              </a:rPr>
              <a:t>Have</a:t>
            </a:r>
            <a:r>
              <a:rPr lang="en-US" sz="2800" b="0" i="0" dirty="0">
                <a:solidFill>
                  <a:srgbClr val="0D1A26"/>
                </a:solidFill>
                <a:effectLst/>
                <a:latin typeface="Quicksand"/>
              </a:rPr>
              <a:t> in more formal contexts and </a:t>
            </a:r>
            <a:r>
              <a:rPr lang="en-US" sz="2800" b="0" i="1" dirty="0">
                <a:solidFill>
                  <a:srgbClr val="0D1A26"/>
                </a:solidFill>
                <a:effectLst/>
                <a:latin typeface="Quicksand"/>
              </a:rPr>
              <a:t>Have Got</a:t>
            </a:r>
            <a:r>
              <a:rPr lang="en-US" sz="2800" b="0" i="0" dirty="0">
                <a:solidFill>
                  <a:srgbClr val="0D1A26"/>
                </a:solidFill>
                <a:effectLst/>
                <a:latin typeface="Quicksand"/>
              </a:rPr>
              <a:t> when speaking informally with friends or family to suit the tone and setting. Both are widely understood and correct.</a:t>
            </a:r>
          </a:p>
        </p:txBody>
      </p:sp>
    </p:spTree>
    <p:extLst>
      <p:ext uri="{BB962C8B-B14F-4D97-AF65-F5344CB8AC3E}">
        <p14:creationId xmlns:p14="http://schemas.microsoft.com/office/powerpoint/2010/main" val="697853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5D8D86-4FD2-4BD7-3EF2-144E9A319697}"/>
              </a:ext>
            </a:extLst>
          </p:cNvPr>
          <p:cNvSpPr txBox="1"/>
          <p:nvPr/>
        </p:nvSpPr>
        <p:spPr>
          <a:xfrm>
            <a:off x="295547" y="135374"/>
            <a:ext cx="6093822" cy="369332"/>
          </a:xfrm>
          <a:prstGeom prst="rect">
            <a:avLst/>
          </a:prstGeom>
          <a:noFill/>
        </p:spPr>
        <p:txBody>
          <a:bodyPr wrap="square">
            <a:spAutoFit/>
          </a:bodyPr>
          <a:lstStyle/>
          <a:p>
            <a:pPr algn="l">
              <a:spcAft>
                <a:spcPts val="1500"/>
              </a:spcAft>
            </a:pPr>
            <a:r>
              <a:rPr lang="en-US" b="1" i="0" dirty="0">
                <a:solidFill>
                  <a:srgbClr val="0A3252"/>
                </a:solidFill>
                <a:effectLst/>
                <a:latin typeface="Quicksand"/>
              </a:rPr>
              <a:t>Have vs. Have Got: Usages and Examples</a:t>
            </a:r>
          </a:p>
        </p:txBody>
      </p:sp>
      <p:sp>
        <p:nvSpPr>
          <p:cNvPr id="5" name="TextBox 4">
            <a:extLst>
              <a:ext uri="{FF2B5EF4-FFF2-40B4-BE49-F238E27FC236}">
                <a16:creationId xmlns:a16="http://schemas.microsoft.com/office/drawing/2014/main" id="{7D4CD20C-DAA6-7286-B6D7-DE2CCA8E95AE}"/>
              </a:ext>
            </a:extLst>
          </p:cNvPr>
          <p:cNvSpPr txBox="1"/>
          <p:nvPr/>
        </p:nvSpPr>
        <p:spPr>
          <a:xfrm>
            <a:off x="493667" y="704782"/>
            <a:ext cx="11204665" cy="1200329"/>
          </a:xfrm>
          <a:prstGeom prst="rect">
            <a:avLst/>
          </a:prstGeom>
          <a:noFill/>
        </p:spPr>
        <p:txBody>
          <a:bodyPr wrap="square">
            <a:spAutoFit/>
          </a:bodyPr>
          <a:lstStyle/>
          <a:p>
            <a:pPr algn="l"/>
            <a:r>
              <a:rPr lang="en-US" b="0" i="0" dirty="0">
                <a:solidFill>
                  <a:srgbClr val="0D1A26"/>
                </a:solidFill>
                <a:effectLst/>
                <a:latin typeface="Quicksand"/>
              </a:rPr>
              <a:t>“Have” and “have got” are both used to show possession or necessity. They can often be used interchangeably, but there are some differences.</a:t>
            </a:r>
          </a:p>
          <a:p>
            <a:br>
              <a:rPr lang="en-US" b="0" i="0" dirty="0">
                <a:solidFill>
                  <a:srgbClr val="0D1A26"/>
                </a:solidFill>
                <a:effectLst/>
                <a:latin typeface="Quicksand"/>
              </a:rPr>
            </a:br>
            <a:endParaRPr lang="en-US" dirty="0"/>
          </a:p>
        </p:txBody>
      </p:sp>
      <p:sp>
        <p:nvSpPr>
          <p:cNvPr id="7" name="TextBox 6">
            <a:extLst>
              <a:ext uri="{FF2B5EF4-FFF2-40B4-BE49-F238E27FC236}">
                <a16:creationId xmlns:a16="http://schemas.microsoft.com/office/drawing/2014/main" id="{6AE586CB-5465-6D3E-D182-2FE7F1B75603}"/>
              </a:ext>
            </a:extLst>
          </p:cNvPr>
          <p:cNvSpPr txBox="1"/>
          <p:nvPr/>
        </p:nvSpPr>
        <p:spPr>
          <a:xfrm>
            <a:off x="2797629" y="1367314"/>
            <a:ext cx="10907486" cy="5355312"/>
          </a:xfrm>
          <a:prstGeom prst="rect">
            <a:avLst/>
          </a:prstGeom>
          <a:noFill/>
        </p:spPr>
        <p:txBody>
          <a:bodyPr wrap="square">
            <a:spAutoFit/>
          </a:bodyPr>
          <a:lstStyle/>
          <a:p>
            <a:pPr algn="l"/>
            <a:r>
              <a:rPr lang="en-US" b="1" i="0" dirty="0">
                <a:solidFill>
                  <a:srgbClr val="0D1A26"/>
                </a:solidFill>
                <a:effectLst/>
                <a:latin typeface="Quicksand"/>
              </a:rPr>
              <a:t>Possession:</a:t>
            </a:r>
            <a:endParaRPr lang="en-US" b="0" i="0" dirty="0">
              <a:solidFill>
                <a:srgbClr val="0D1A26"/>
              </a:solidFill>
              <a:effectLst/>
              <a:latin typeface="Quicksand"/>
            </a:endParaRPr>
          </a:p>
          <a:p>
            <a:pPr algn="l"/>
            <a:r>
              <a:rPr lang="en-US" b="0" i="0" dirty="0">
                <a:solidFill>
                  <a:srgbClr val="0D1A26"/>
                </a:solidFill>
                <a:effectLst/>
                <a:latin typeface="Quicksand"/>
              </a:rPr>
              <a:t>When talking about something you own, you can use either “have” or “have got.”</a:t>
            </a:r>
          </a:p>
          <a:p>
            <a:pPr algn="l">
              <a:buFont typeface="Arial" panose="020B0604020202020204" pitchFamily="34" charset="0"/>
              <a:buChar char="•"/>
            </a:pPr>
            <a:r>
              <a:rPr lang="en-US" b="1" i="0" dirty="0">
                <a:solidFill>
                  <a:srgbClr val="0D1A26"/>
                </a:solidFill>
                <a:effectLst/>
                <a:latin typeface="Quicksand"/>
              </a:rPr>
              <a:t>I have a cat.</a:t>
            </a:r>
            <a:endParaRPr lang="en-US" b="0" i="0" dirty="0">
              <a:solidFill>
                <a:srgbClr val="0D1A26"/>
              </a:solidFill>
              <a:effectLst/>
              <a:latin typeface="Quicksand"/>
            </a:endParaRPr>
          </a:p>
          <a:p>
            <a:pPr algn="l">
              <a:buFont typeface="Arial" panose="020B0604020202020204" pitchFamily="34" charset="0"/>
              <a:buChar char="•"/>
            </a:pPr>
            <a:r>
              <a:rPr lang="en-US" b="1" i="0" dirty="0">
                <a:solidFill>
                  <a:srgbClr val="0D1A26"/>
                </a:solidFill>
                <a:effectLst/>
                <a:latin typeface="Quicksand"/>
              </a:rPr>
              <a:t>I have got a cat.</a:t>
            </a:r>
            <a:endParaRPr lang="en-US" b="0" i="0" dirty="0">
              <a:solidFill>
                <a:srgbClr val="0D1A26"/>
              </a:solidFill>
              <a:effectLst/>
              <a:latin typeface="Quicksand"/>
            </a:endParaRPr>
          </a:p>
          <a:p>
            <a:pPr algn="l"/>
            <a:r>
              <a:rPr lang="en-US" b="0" i="0" dirty="0">
                <a:solidFill>
                  <a:srgbClr val="0D1A26"/>
                </a:solidFill>
                <a:effectLst/>
                <a:latin typeface="Quicksand"/>
              </a:rPr>
              <a:t>Both sentences mean the same thing.</a:t>
            </a:r>
          </a:p>
          <a:p>
            <a:pPr algn="l"/>
            <a:r>
              <a:rPr lang="en-US" b="1" i="0" dirty="0">
                <a:solidFill>
                  <a:srgbClr val="0D1A26"/>
                </a:solidFill>
                <a:effectLst/>
                <a:latin typeface="Quicksand"/>
              </a:rPr>
              <a:t>Necessity:</a:t>
            </a:r>
            <a:endParaRPr lang="en-US" b="0" i="0" dirty="0">
              <a:solidFill>
                <a:srgbClr val="0D1A26"/>
              </a:solidFill>
              <a:effectLst/>
              <a:latin typeface="Quicksand"/>
            </a:endParaRPr>
          </a:p>
          <a:p>
            <a:pPr algn="l"/>
            <a:r>
              <a:rPr lang="en-US" b="0" i="0" dirty="0">
                <a:solidFill>
                  <a:srgbClr val="0D1A26"/>
                </a:solidFill>
                <a:effectLst/>
                <a:latin typeface="Quicksand"/>
              </a:rPr>
              <a:t>To express necessity, “have to” and “have got to” are used.</a:t>
            </a:r>
          </a:p>
          <a:p>
            <a:pPr algn="l">
              <a:buFont typeface="Arial" panose="020B0604020202020204" pitchFamily="34" charset="0"/>
              <a:buChar char="•"/>
            </a:pPr>
            <a:r>
              <a:rPr lang="en-US" b="1" i="0" dirty="0">
                <a:solidFill>
                  <a:srgbClr val="0D1A26"/>
                </a:solidFill>
                <a:effectLst/>
                <a:latin typeface="Quicksand"/>
              </a:rPr>
              <a:t>I have to finish my homework.</a:t>
            </a:r>
            <a:endParaRPr lang="en-US" b="0" i="0" dirty="0">
              <a:solidFill>
                <a:srgbClr val="0D1A26"/>
              </a:solidFill>
              <a:effectLst/>
              <a:latin typeface="Quicksand"/>
            </a:endParaRPr>
          </a:p>
          <a:p>
            <a:pPr algn="l">
              <a:buFont typeface="Arial" panose="020B0604020202020204" pitchFamily="34" charset="0"/>
              <a:buChar char="•"/>
            </a:pPr>
            <a:r>
              <a:rPr lang="en-US" b="1" i="0" dirty="0">
                <a:solidFill>
                  <a:srgbClr val="0D1A26"/>
                </a:solidFill>
                <a:effectLst/>
                <a:latin typeface="Quicksand"/>
              </a:rPr>
              <a:t>I have got to finish my homework.</a:t>
            </a:r>
            <a:endParaRPr lang="en-US" b="0" i="0" dirty="0">
              <a:solidFill>
                <a:srgbClr val="0D1A26"/>
              </a:solidFill>
              <a:effectLst/>
              <a:latin typeface="Quicksand"/>
            </a:endParaRPr>
          </a:p>
          <a:p>
            <a:pPr algn="l"/>
            <a:r>
              <a:rPr lang="en-US" b="0" i="0" dirty="0">
                <a:solidFill>
                  <a:srgbClr val="0D1A26"/>
                </a:solidFill>
                <a:effectLst/>
                <a:latin typeface="Quicksand"/>
              </a:rPr>
              <a:t>Again, both convey the same idea.</a:t>
            </a:r>
          </a:p>
          <a:p>
            <a:pPr algn="l"/>
            <a:r>
              <a:rPr lang="en-US" b="1" i="0" dirty="0">
                <a:solidFill>
                  <a:srgbClr val="0D1A26"/>
                </a:solidFill>
                <a:effectLst/>
                <a:latin typeface="Quicksand"/>
              </a:rPr>
              <a:t>Short Answers:</a:t>
            </a:r>
            <a:endParaRPr lang="en-US" b="0" i="0" dirty="0">
              <a:solidFill>
                <a:srgbClr val="0D1A26"/>
              </a:solidFill>
              <a:effectLst/>
              <a:latin typeface="Quicksand"/>
            </a:endParaRPr>
          </a:p>
          <a:p>
            <a:pPr algn="l"/>
            <a:r>
              <a:rPr lang="en-US" b="0" i="0" dirty="0">
                <a:solidFill>
                  <a:srgbClr val="0D1A26"/>
                </a:solidFill>
                <a:effectLst/>
                <a:latin typeface="Quicksand"/>
              </a:rPr>
              <a:t>For short answers, “have got” is more common in British English.</a:t>
            </a:r>
          </a:p>
          <a:p>
            <a:pPr algn="l">
              <a:buFont typeface="Arial" panose="020B0604020202020204" pitchFamily="34" charset="0"/>
              <a:buChar char="•"/>
            </a:pPr>
            <a:r>
              <a:rPr lang="en-US" b="1" i="0" dirty="0">
                <a:solidFill>
                  <a:srgbClr val="0D1A26"/>
                </a:solidFill>
                <a:effectLst/>
                <a:latin typeface="Quicksand"/>
              </a:rPr>
              <a:t>Have you got a pen?</a:t>
            </a:r>
            <a:endParaRPr lang="en-US" b="0" i="0" dirty="0">
              <a:solidFill>
                <a:srgbClr val="0D1A26"/>
              </a:solidFill>
              <a:effectLst/>
              <a:latin typeface="Quicksand"/>
            </a:endParaRPr>
          </a:p>
          <a:p>
            <a:pPr marL="742950" lvl="1" indent="-285750" algn="l">
              <a:buFont typeface="Arial" panose="020B0604020202020204" pitchFamily="34" charset="0"/>
              <a:buChar char="•"/>
            </a:pPr>
            <a:r>
              <a:rPr lang="en-US" b="1" i="0" dirty="0">
                <a:solidFill>
                  <a:srgbClr val="0D1A26"/>
                </a:solidFill>
                <a:effectLst/>
                <a:latin typeface="Quicksand"/>
              </a:rPr>
              <a:t>Yes, I have.</a:t>
            </a:r>
            <a:endParaRPr lang="en-US" b="0" i="0" dirty="0">
              <a:solidFill>
                <a:srgbClr val="0D1A26"/>
              </a:solidFill>
              <a:effectLst/>
              <a:latin typeface="Quicksand"/>
            </a:endParaRPr>
          </a:p>
          <a:p>
            <a:pPr marL="742950" lvl="1" indent="-285750" algn="l">
              <a:buFont typeface="Arial" panose="020B0604020202020204" pitchFamily="34" charset="0"/>
              <a:buChar char="•"/>
            </a:pPr>
            <a:r>
              <a:rPr lang="en-US" b="1" i="0" dirty="0">
                <a:solidFill>
                  <a:srgbClr val="0D1A26"/>
                </a:solidFill>
                <a:effectLst/>
                <a:latin typeface="Quicksand"/>
              </a:rPr>
              <a:t>No, I haven’t.</a:t>
            </a:r>
            <a:endParaRPr lang="en-US" b="0" i="0" dirty="0">
              <a:solidFill>
                <a:srgbClr val="0D1A26"/>
              </a:solidFill>
              <a:effectLst/>
              <a:latin typeface="Quicksand"/>
            </a:endParaRPr>
          </a:p>
          <a:p>
            <a:pPr algn="l"/>
            <a:r>
              <a:rPr lang="en-US" b="0" i="0" dirty="0">
                <a:solidFill>
                  <a:srgbClr val="0D1A26"/>
                </a:solidFill>
                <a:effectLst/>
                <a:latin typeface="Quicksand"/>
              </a:rPr>
              <a:t>In American English, “do you have” is more common.</a:t>
            </a:r>
          </a:p>
          <a:p>
            <a:pPr algn="l">
              <a:buFont typeface="Arial" panose="020B0604020202020204" pitchFamily="34" charset="0"/>
              <a:buChar char="•"/>
            </a:pPr>
            <a:r>
              <a:rPr lang="en-US" b="1" i="0" dirty="0">
                <a:solidFill>
                  <a:srgbClr val="0D1A26"/>
                </a:solidFill>
                <a:effectLst/>
                <a:latin typeface="Quicksand"/>
              </a:rPr>
              <a:t>Do you have a pen?</a:t>
            </a:r>
            <a:endParaRPr lang="en-US" b="0" i="0" dirty="0">
              <a:solidFill>
                <a:srgbClr val="0D1A26"/>
              </a:solidFill>
              <a:effectLst/>
              <a:latin typeface="Quicksand"/>
            </a:endParaRPr>
          </a:p>
          <a:p>
            <a:pPr marL="742950" lvl="1" indent="-285750" algn="l">
              <a:buFont typeface="Arial" panose="020B0604020202020204" pitchFamily="34" charset="0"/>
              <a:buChar char="•"/>
            </a:pPr>
            <a:r>
              <a:rPr lang="en-US" b="1" i="0" dirty="0">
                <a:solidFill>
                  <a:srgbClr val="0D1A26"/>
                </a:solidFill>
                <a:effectLst/>
                <a:latin typeface="Quicksand"/>
              </a:rPr>
              <a:t>Yes, I do.</a:t>
            </a:r>
            <a:endParaRPr lang="en-US" b="0" i="0" dirty="0">
              <a:solidFill>
                <a:srgbClr val="0D1A26"/>
              </a:solidFill>
              <a:effectLst/>
              <a:latin typeface="Quicksand"/>
            </a:endParaRPr>
          </a:p>
          <a:p>
            <a:pPr marL="742950" lvl="1" indent="-285750" algn="l">
              <a:buFont typeface="Arial" panose="020B0604020202020204" pitchFamily="34" charset="0"/>
              <a:buChar char="•"/>
            </a:pPr>
            <a:r>
              <a:rPr lang="en-US" b="1" i="0" dirty="0">
                <a:solidFill>
                  <a:srgbClr val="0D1A26"/>
                </a:solidFill>
                <a:effectLst/>
                <a:latin typeface="Quicksand"/>
              </a:rPr>
              <a:t>No, I don’t.</a:t>
            </a:r>
            <a:endParaRPr lang="en-US" b="0" i="0" dirty="0">
              <a:solidFill>
                <a:srgbClr val="0D1A26"/>
              </a:solidFill>
              <a:effectLst/>
              <a:latin typeface="Quicksand"/>
            </a:endParaRPr>
          </a:p>
        </p:txBody>
      </p:sp>
    </p:spTree>
    <p:extLst>
      <p:ext uri="{BB962C8B-B14F-4D97-AF65-F5344CB8AC3E}">
        <p14:creationId xmlns:p14="http://schemas.microsoft.com/office/powerpoint/2010/main" val="3277943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495940-C907-5611-154F-0CE722C54C4D}"/>
              </a:ext>
            </a:extLst>
          </p:cNvPr>
          <p:cNvSpPr txBox="1"/>
          <p:nvPr/>
        </p:nvSpPr>
        <p:spPr>
          <a:xfrm>
            <a:off x="760911" y="678656"/>
            <a:ext cx="9793877" cy="1200329"/>
          </a:xfrm>
          <a:prstGeom prst="rect">
            <a:avLst/>
          </a:prstGeom>
          <a:noFill/>
        </p:spPr>
        <p:txBody>
          <a:bodyPr wrap="square">
            <a:spAutoFit/>
          </a:bodyPr>
          <a:lstStyle/>
          <a:p>
            <a:pPr algn="l"/>
            <a:r>
              <a:rPr lang="en-US" b="1" i="0" dirty="0">
                <a:solidFill>
                  <a:srgbClr val="0D1A26"/>
                </a:solidFill>
                <a:effectLst/>
                <a:latin typeface="Quicksand"/>
              </a:rPr>
              <a:t>Questions:</a:t>
            </a:r>
            <a:endParaRPr lang="en-US" b="0" i="0" dirty="0">
              <a:solidFill>
                <a:srgbClr val="0D1A26"/>
              </a:solidFill>
              <a:effectLst/>
              <a:latin typeface="Quicksand"/>
            </a:endParaRPr>
          </a:p>
          <a:p>
            <a:pPr algn="l"/>
            <a:r>
              <a:rPr lang="en-US" b="0" i="0" dirty="0">
                <a:solidFill>
                  <a:srgbClr val="0D1A26"/>
                </a:solidFill>
                <a:effectLst/>
                <a:latin typeface="Quicksand"/>
              </a:rPr>
              <a:t>When forming questions, use “have” in American English and “have got” in British English.</a:t>
            </a:r>
          </a:p>
          <a:p>
            <a:pPr algn="l">
              <a:buFont typeface="Arial" panose="020B0604020202020204" pitchFamily="34" charset="0"/>
              <a:buChar char="•"/>
            </a:pPr>
            <a:r>
              <a:rPr lang="en-US" b="1" i="0" dirty="0">
                <a:solidFill>
                  <a:srgbClr val="0D1A26"/>
                </a:solidFill>
                <a:effectLst/>
                <a:latin typeface="Quicksand"/>
              </a:rPr>
              <a:t>Do you have a dog?</a:t>
            </a:r>
            <a:r>
              <a:rPr lang="en-US" b="0" i="0" dirty="0">
                <a:solidFill>
                  <a:srgbClr val="0D1A26"/>
                </a:solidFill>
                <a:effectLst/>
                <a:latin typeface="Quicksand"/>
              </a:rPr>
              <a:t> (American)</a:t>
            </a:r>
          </a:p>
          <a:p>
            <a:pPr algn="l">
              <a:buFont typeface="Arial" panose="020B0604020202020204" pitchFamily="34" charset="0"/>
              <a:buChar char="•"/>
            </a:pPr>
            <a:r>
              <a:rPr lang="en-US" b="1" i="0" dirty="0">
                <a:solidFill>
                  <a:srgbClr val="0D1A26"/>
                </a:solidFill>
                <a:effectLst/>
                <a:latin typeface="Quicksand"/>
              </a:rPr>
              <a:t>Have you got a dog?</a:t>
            </a:r>
            <a:r>
              <a:rPr lang="en-US" b="0" i="0" dirty="0">
                <a:solidFill>
                  <a:srgbClr val="0D1A26"/>
                </a:solidFill>
                <a:effectLst/>
                <a:latin typeface="Quicksand"/>
              </a:rPr>
              <a:t> (British)</a:t>
            </a:r>
          </a:p>
        </p:txBody>
      </p:sp>
      <p:sp>
        <p:nvSpPr>
          <p:cNvPr id="5" name="TextBox 4">
            <a:extLst>
              <a:ext uri="{FF2B5EF4-FFF2-40B4-BE49-F238E27FC236}">
                <a16:creationId xmlns:a16="http://schemas.microsoft.com/office/drawing/2014/main" id="{40CFC533-C744-756A-AD65-1196EFF45853}"/>
              </a:ext>
            </a:extLst>
          </p:cNvPr>
          <p:cNvSpPr txBox="1"/>
          <p:nvPr/>
        </p:nvSpPr>
        <p:spPr>
          <a:xfrm>
            <a:off x="760910" y="2413172"/>
            <a:ext cx="9271363" cy="2585323"/>
          </a:xfrm>
          <a:prstGeom prst="rect">
            <a:avLst/>
          </a:prstGeom>
          <a:noFill/>
        </p:spPr>
        <p:txBody>
          <a:bodyPr wrap="square">
            <a:spAutoFit/>
          </a:bodyPr>
          <a:lstStyle/>
          <a:p>
            <a:pPr algn="l"/>
            <a:r>
              <a:rPr lang="en-US" b="1" i="0" dirty="0">
                <a:solidFill>
                  <a:srgbClr val="0D1A26"/>
                </a:solidFill>
                <a:effectLst/>
                <a:latin typeface="Quicksand"/>
              </a:rPr>
              <a:t>Contractions:</a:t>
            </a:r>
            <a:endParaRPr lang="en-US" b="0" i="0" dirty="0">
              <a:solidFill>
                <a:srgbClr val="0D1A26"/>
              </a:solidFill>
              <a:effectLst/>
              <a:latin typeface="Quicksand"/>
            </a:endParaRPr>
          </a:p>
          <a:p>
            <a:pPr algn="l">
              <a:buFont typeface="Arial" panose="020B0604020202020204" pitchFamily="34" charset="0"/>
              <a:buChar char="•"/>
            </a:pPr>
            <a:r>
              <a:rPr lang="en-US" b="1" i="0" dirty="0">
                <a:solidFill>
                  <a:srgbClr val="0D1A26"/>
                </a:solidFill>
                <a:effectLst/>
                <a:latin typeface="Quicksand"/>
              </a:rPr>
              <a:t>I’ve got a book.</a:t>
            </a:r>
            <a:endParaRPr lang="en-US" b="0" i="0" dirty="0">
              <a:solidFill>
                <a:srgbClr val="0D1A26"/>
              </a:solidFill>
              <a:effectLst/>
              <a:latin typeface="Quicksand"/>
            </a:endParaRPr>
          </a:p>
          <a:p>
            <a:pPr algn="l">
              <a:buFont typeface="Arial" panose="020B0604020202020204" pitchFamily="34" charset="0"/>
              <a:buChar char="•"/>
            </a:pPr>
            <a:r>
              <a:rPr lang="en-US" b="1" i="0" dirty="0">
                <a:solidFill>
                  <a:srgbClr val="0D1A26"/>
                </a:solidFill>
                <a:effectLst/>
                <a:latin typeface="Quicksand"/>
              </a:rPr>
              <a:t>I haven’t got any money.</a:t>
            </a:r>
            <a:endParaRPr lang="en-US" b="0" i="0" dirty="0">
              <a:solidFill>
                <a:srgbClr val="0D1A26"/>
              </a:solidFill>
              <a:effectLst/>
              <a:latin typeface="Quicksand"/>
            </a:endParaRPr>
          </a:p>
          <a:p>
            <a:pPr algn="l"/>
            <a:r>
              <a:rPr lang="en-US" b="0" i="0" dirty="0">
                <a:solidFill>
                  <a:srgbClr val="0D1A26"/>
                </a:solidFill>
                <a:effectLst/>
                <a:latin typeface="Quicksand"/>
              </a:rPr>
              <a:t>Using contractions like “I’ve” and “haven’t” is common in casual speech.</a:t>
            </a:r>
          </a:p>
          <a:p>
            <a:pPr algn="l"/>
            <a:r>
              <a:rPr lang="en-US" b="1" i="0" dirty="0">
                <a:solidFill>
                  <a:srgbClr val="0D1A26"/>
                </a:solidFill>
                <a:effectLst/>
                <a:latin typeface="Quicksand"/>
              </a:rPr>
              <a:t>Emphasis:</a:t>
            </a:r>
            <a:endParaRPr lang="en-US" b="0" i="0" dirty="0">
              <a:solidFill>
                <a:srgbClr val="0D1A26"/>
              </a:solidFill>
              <a:effectLst/>
              <a:latin typeface="Quicksand"/>
            </a:endParaRPr>
          </a:p>
          <a:p>
            <a:pPr algn="l"/>
            <a:r>
              <a:rPr lang="en-US" b="0" i="0" dirty="0">
                <a:solidFill>
                  <a:srgbClr val="0D1A26"/>
                </a:solidFill>
                <a:effectLst/>
                <a:latin typeface="Quicksand"/>
              </a:rPr>
              <a:t>“Have got” is more emphatic.</a:t>
            </a:r>
          </a:p>
          <a:p>
            <a:pPr algn="l">
              <a:buFont typeface="Arial" panose="020B0604020202020204" pitchFamily="34" charset="0"/>
              <a:buChar char="•"/>
            </a:pPr>
            <a:r>
              <a:rPr lang="en-US" b="1" i="0" dirty="0">
                <a:solidFill>
                  <a:srgbClr val="0D1A26"/>
                </a:solidFill>
                <a:effectLst/>
                <a:latin typeface="Quicksand"/>
              </a:rPr>
              <a:t>You’ve got to see this!</a:t>
            </a:r>
            <a:endParaRPr lang="en-US" b="0" i="0" dirty="0">
              <a:solidFill>
                <a:srgbClr val="0D1A26"/>
              </a:solidFill>
              <a:effectLst/>
              <a:latin typeface="Quicksand"/>
            </a:endParaRPr>
          </a:p>
          <a:p>
            <a:pPr algn="l"/>
            <a:r>
              <a:rPr lang="en-US" b="0" i="0" dirty="0">
                <a:solidFill>
                  <a:srgbClr val="0D1A26"/>
                </a:solidFill>
                <a:effectLst/>
                <a:latin typeface="Quicksand"/>
              </a:rPr>
              <a:t>Use “have got” when you want to add emphasis to your statement.</a:t>
            </a:r>
          </a:p>
          <a:p>
            <a:pPr algn="l"/>
            <a:r>
              <a:rPr lang="en-US" b="0" i="0" dirty="0">
                <a:solidFill>
                  <a:srgbClr val="0D1A26"/>
                </a:solidFill>
                <a:effectLst/>
                <a:latin typeface="Quicksand"/>
              </a:rPr>
              <a:t>Each form has its place, and knowing when to use each helps you sound fluent.</a:t>
            </a:r>
          </a:p>
        </p:txBody>
      </p:sp>
    </p:spTree>
    <p:extLst>
      <p:ext uri="{BB962C8B-B14F-4D97-AF65-F5344CB8AC3E}">
        <p14:creationId xmlns:p14="http://schemas.microsoft.com/office/powerpoint/2010/main" val="1581928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782</Words>
  <Application>Microsoft Office PowerPoint</Application>
  <PresentationFormat>Widescreen</PresentationFormat>
  <Paragraphs>62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Quicksand</vt:lpstr>
      <vt:lpstr>Office Theme</vt:lpstr>
      <vt:lpstr>Have vs. Have Got: Difference Between Have &amp; Have Got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Nelson Valdivia</dc:creator>
  <cp:lastModifiedBy>Nelson Valdivia</cp:lastModifiedBy>
  <cp:revision>1</cp:revision>
  <dcterms:created xsi:type="dcterms:W3CDTF">2025-01-22T01:32:22Z</dcterms:created>
  <dcterms:modified xsi:type="dcterms:W3CDTF">2025-01-22T01:40:47Z</dcterms:modified>
</cp:coreProperties>
</file>