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DD31EE4-F65F-4C52-8947-15F80A4C4E39}">
  <a:tblStyle styleId="{7DD31EE4-F65F-4C52-8947-15F80A4C4E3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C61C1ECB-9919-49F4-A944-3DA85E01A821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f1877f8f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f1877f8f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f1877f8f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f1877f8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9f1877f8f4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9f1877f8f4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f1877f8f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9f1877f8f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9f1877f8f4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9f1877f8f4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f1877f8f4_1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f1877f8f4_1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 Steps to learn English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476238" y="225432"/>
            <a:ext cx="8191525" cy="61509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8761D"/>
                </a:solidFill>
                <a:latin typeface="Arial"/>
              </a:rPr>
              <a:t>1 - Sentence Structure</a:t>
            </a:r>
          </a:p>
        </p:txBody>
      </p:sp>
      <p:sp>
        <p:nvSpPr>
          <p:cNvPr id="61" name="Google Shape;61;p14"/>
          <p:cNvSpPr/>
          <p:nvPr/>
        </p:nvSpPr>
        <p:spPr>
          <a:xfrm>
            <a:off x="476238" y="1174532"/>
            <a:ext cx="4702127" cy="60678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8761D"/>
                </a:solidFill>
                <a:latin typeface="Arial"/>
              </a:rPr>
              <a:t>2 - Pronouns</a:t>
            </a:r>
          </a:p>
        </p:txBody>
      </p:sp>
      <p:sp>
        <p:nvSpPr>
          <p:cNvPr id="62" name="Google Shape;62;p14"/>
          <p:cNvSpPr/>
          <p:nvPr/>
        </p:nvSpPr>
        <p:spPr>
          <a:xfrm>
            <a:off x="476238" y="2155945"/>
            <a:ext cx="7077711" cy="61592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8761D"/>
                </a:solidFill>
                <a:latin typeface="Arial"/>
              </a:rPr>
              <a:t>3 - Sentence Tense</a:t>
            </a:r>
          </a:p>
        </p:txBody>
      </p:sp>
      <p:sp>
        <p:nvSpPr>
          <p:cNvPr id="63" name="Google Shape;63;p14"/>
          <p:cNvSpPr/>
          <p:nvPr/>
        </p:nvSpPr>
        <p:spPr>
          <a:xfrm>
            <a:off x="476238" y="3146507"/>
            <a:ext cx="2865995" cy="60511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8761D"/>
                </a:solidFill>
                <a:latin typeface="Arial"/>
              </a:rPr>
              <a:t>4 - Verb</a:t>
            </a:r>
          </a:p>
        </p:txBody>
      </p:sp>
      <p:sp>
        <p:nvSpPr>
          <p:cNvPr id="64" name="Google Shape;64;p14"/>
          <p:cNvSpPr/>
          <p:nvPr/>
        </p:nvSpPr>
        <p:spPr>
          <a:xfrm>
            <a:off x="587363" y="4069707"/>
            <a:ext cx="7768442" cy="61509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4A86E8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8761D"/>
                </a:solidFill>
                <a:latin typeface="Arial"/>
              </a:rPr>
              <a:t>5 - Sentence Context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/>
          <p:nvPr/>
        </p:nvSpPr>
        <p:spPr>
          <a:xfrm>
            <a:off x="4813300" y="3271225"/>
            <a:ext cx="3537000" cy="615000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/>
          <p:nvPr/>
        </p:nvSpPr>
        <p:spPr>
          <a:xfrm>
            <a:off x="3198875" y="3271225"/>
            <a:ext cx="1032000" cy="615000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920750" y="3271225"/>
            <a:ext cx="1762200" cy="615000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5832575" y="1968375"/>
            <a:ext cx="1355700" cy="460500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4638725" y="1968375"/>
            <a:ext cx="1032000" cy="460500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/>
          <p:nvPr/>
        </p:nvSpPr>
        <p:spPr>
          <a:xfrm>
            <a:off x="2952875" y="1968375"/>
            <a:ext cx="1524000" cy="460500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147175" y="1271725"/>
            <a:ext cx="8520600" cy="374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Sentences in English have a very strict word order. Basic sentences in English follow the Subject (S), Verb (V), Object (O) pattern: S-V-O 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For example: The students      wanted       more pizza.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                                         Subject             Verb             Object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     My family and I             enjoy                 skiing and other winter sports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           Subject                    Verb                                   Object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6" name="Google Shape;76;p15"/>
          <p:cNvSpPr/>
          <p:nvPr/>
        </p:nvSpPr>
        <p:spPr>
          <a:xfrm>
            <a:off x="476238" y="225432"/>
            <a:ext cx="8191525" cy="61509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8761D"/>
                </a:solidFill>
                <a:latin typeface="Arial"/>
              </a:rPr>
              <a:t>1 - Sentence Structure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/>
          <p:nvPr/>
        </p:nvSpPr>
        <p:spPr>
          <a:xfrm>
            <a:off x="460363" y="253782"/>
            <a:ext cx="4702127" cy="60678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8761D"/>
                </a:solidFill>
                <a:latin typeface="Arial"/>
              </a:rPr>
              <a:t>2 - Pronouns</a:t>
            </a:r>
          </a:p>
        </p:txBody>
      </p:sp>
      <p:graphicFrame>
        <p:nvGraphicFramePr>
          <p:cNvPr id="82" name="Google Shape;82;p16"/>
          <p:cNvGraphicFramePr/>
          <p:nvPr/>
        </p:nvGraphicFramePr>
        <p:xfrm>
          <a:off x="762000" y="1158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{7DD31EE4-F65F-4C52-8947-15F80A4C4E39}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>
                          <a:highlight>
                            <a:srgbClr val="FF9900"/>
                          </a:highlight>
                        </a:rPr>
                        <a:t>Singular</a:t>
                      </a:r>
                      <a:endParaRPr b="1" sz="1900">
                        <a:highlight>
                          <a:srgbClr val="FF9900"/>
                        </a:highlight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3876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>
                          <a:highlight>
                            <a:srgbClr val="FF9900"/>
                          </a:highlight>
                        </a:rPr>
                        <a:t>Plural</a:t>
                      </a:r>
                      <a:endParaRPr b="1" sz="1900">
                        <a:highlight>
                          <a:srgbClr val="FF9900"/>
                        </a:highlight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Yo------------ </a:t>
                      </a:r>
                      <a:r>
                        <a:rPr b="1" lang="en" sz="1900">
                          <a:solidFill>
                            <a:srgbClr val="FF0000"/>
                          </a:solidFill>
                        </a:rPr>
                        <a:t>I</a:t>
                      </a:r>
                      <a:endParaRPr b="1" sz="19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Nosotros---------------- </a:t>
                      </a:r>
                      <a:r>
                        <a:rPr b="1" lang="en" sz="1900">
                          <a:solidFill>
                            <a:srgbClr val="FF0000"/>
                          </a:solidFill>
                        </a:rPr>
                        <a:t>We</a:t>
                      </a:r>
                      <a:endParaRPr b="1" sz="1900">
                        <a:solidFill>
                          <a:srgbClr val="FF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      </a:t>
                      </a:r>
                      <a:r>
                        <a:rPr b="1" lang="en" sz="1900"/>
                        <a:t>Nosotras   </a:t>
                      </a:r>
                      <a:endParaRPr b="1" sz="1900"/>
                    </a:p>
                  </a:txBody>
                  <a:tcPr marT="91425" marB="91425" marR="91425" marL="91425">
                    <a:lnL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832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Tú---------------</a:t>
                      </a:r>
                      <a:r>
                        <a:rPr b="1" lang="en" sz="1900">
                          <a:solidFill>
                            <a:srgbClr val="FF0000"/>
                          </a:solidFill>
                        </a:rPr>
                        <a:t>You</a:t>
                      </a:r>
                      <a:endParaRPr b="1" sz="19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Vosotros---------- </a:t>
                      </a:r>
                      <a:r>
                        <a:rPr b="1" lang="en" sz="1900">
                          <a:solidFill>
                            <a:srgbClr val="FF0000"/>
                          </a:solidFill>
                        </a:rPr>
                        <a:t>You All </a:t>
                      </a:r>
                      <a:endParaRPr b="1" sz="1900">
                        <a:solidFill>
                          <a:srgbClr val="FF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      Vosotras </a:t>
                      </a:r>
                      <a:endParaRPr b="1" sz="1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      Ustedes</a:t>
                      </a:r>
                      <a:endParaRPr b="1" sz="1900"/>
                    </a:p>
                  </a:txBody>
                  <a:tcPr marT="91425" marB="91425" marR="91425" marL="91425">
                    <a:lnL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Él-------------- </a:t>
                      </a:r>
                      <a:r>
                        <a:rPr b="1" lang="en" sz="1900">
                          <a:solidFill>
                            <a:srgbClr val="FF0000"/>
                          </a:solidFill>
                        </a:rPr>
                        <a:t>He</a:t>
                      </a:r>
                      <a:r>
                        <a:rPr b="1" lang="en" sz="1900"/>
                        <a:t> </a:t>
                      </a:r>
                      <a:endParaRPr b="1" sz="19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Ella--------------</a:t>
                      </a:r>
                      <a:r>
                        <a:rPr b="1" lang="en" sz="1900">
                          <a:solidFill>
                            <a:srgbClr val="FF0000"/>
                          </a:solidFill>
                        </a:rPr>
                        <a:t>She</a:t>
                      </a:r>
                      <a:endParaRPr b="1" sz="1900">
                        <a:solidFill>
                          <a:srgbClr val="FF0000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Eso------------------</a:t>
                      </a:r>
                      <a:r>
                        <a:rPr b="1" lang="en" sz="1900">
                          <a:solidFill>
                            <a:srgbClr val="FF0000"/>
                          </a:solidFill>
                        </a:rPr>
                        <a:t>It</a:t>
                      </a:r>
                      <a:endParaRPr b="1" sz="1900">
                        <a:solidFill>
                          <a:srgbClr val="FF0000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Usted ------</a:t>
                      </a:r>
                      <a:r>
                        <a:rPr b="1" lang="en" sz="1900">
                          <a:solidFill>
                            <a:srgbClr val="FF0000"/>
                          </a:solidFill>
                        </a:rPr>
                        <a:t>Formal You</a:t>
                      </a:r>
                      <a:endParaRPr b="1" sz="19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/>
                        <a:t>Ellos------------------ </a:t>
                      </a:r>
                      <a:r>
                        <a:rPr b="1" lang="en" sz="1900">
                          <a:solidFill>
                            <a:srgbClr val="FF0000"/>
                          </a:solidFill>
                        </a:rPr>
                        <a:t>They</a:t>
                      </a:r>
                      <a:endParaRPr b="1" sz="1900">
                        <a:solidFill>
                          <a:srgbClr val="FF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900">
                          <a:solidFill>
                            <a:srgbClr val="FF0000"/>
                          </a:solidFill>
                        </a:rPr>
                        <a:t>       </a:t>
                      </a:r>
                      <a:r>
                        <a:rPr b="1" lang="en" sz="1900"/>
                        <a:t>Ellas</a:t>
                      </a:r>
                      <a:endParaRPr b="1" sz="1900"/>
                    </a:p>
                  </a:txBody>
                  <a:tcPr marT="91425" marB="91425" marR="91425" marL="91425">
                    <a:lnL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/>
          <p:nvPr/>
        </p:nvSpPr>
        <p:spPr>
          <a:xfrm>
            <a:off x="311688" y="234445"/>
            <a:ext cx="7077711" cy="61592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8761D"/>
                </a:solidFill>
                <a:latin typeface="Arial"/>
              </a:rPr>
              <a:t>3 - Sentence Tense</a:t>
            </a:r>
          </a:p>
        </p:txBody>
      </p:sp>
      <p:pic>
        <p:nvPicPr>
          <p:cNvPr id="88" name="Google Shape;88;p17"/>
          <p:cNvPicPr preferRelativeResize="0"/>
          <p:nvPr/>
        </p:nvPicPr>
        <p:blipFill rotWithShape="1">
          <a:blip r:embed="rId3">
            <a:alphaModFix/>
          </a:blip>
          <a:srcRect b="53875" l="0" r="0" t="23907"/>
          <a:stretch/>
        </p:blipFill>
        <p:spPr>
          <a:xfrm>
            <a:off x="311700" y="1729700"/>
            <a:ext cx="8586975" cy="2698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/>
          <p:nvPr/>
        </p:nvSpPr>
        <p:spPr>
          <a:xfrm>
            <a:off x="311687" y="177982"/>
            <a:ext cx="2865995" cy="60511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8761D"/>
                </a:solidFill>
                <a:latin typeface="Arial"/>
              </a:rPr>
              <a:t>4 - Verb</a:t>
            </a:r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0088" y="233425"/>
            <a:ext cx="5000625" cy="142875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8"/>
          <p:cNvSpPr txBox="1"/>
          <p:nvPr/>
        </p:nvSpPr>
        <p:spPr>
          <a:xfrm>
            <a:off x="268200" y="1819113"/>
            <a:ext cx="8607600" cy="19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0000FF"/>
                </a:solidFill>
                <a:highlight>
                  <a:srgbClr val="64C97E"/>
                </a:highlight>
                <a:latin typeface="Georgia"/>
                <a:ea typeface="Georgia"/>
                <a:cs typeface="Georgia"/>
                <a:sym typeface="Georgia"/>
              </a:rPr>
              <a:t>regular                                   	Irregular</a:t>
            </a:r>
            <a:endParaRPr b="1" sz="2300">
              <a:solidFill>
                <a:srgbClr val="0000FF"/>
              </a:solidFill>
              <a:highlight>
                <a:srgbClr val="64C97E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highlight>
                  <a:srgbClr val="64C97E"/>
                </a:highlight>
                <a:latin typeface="Georgia"/>
                <a:ea typeface="Georgia"/>
                <a:cs typeface="Georgia"/>
                <a:sym typeface="Georgia"/>
              </a:rPr>
              <a:t>    </a:t>
            </a:r>
            <a:endParaRPr sz="2200">
              <a:solidFill>
                <a:schemeClr val="dk1"/>
              </a:solidFill>
              <a:highlight>
                <a:srgbClr val="64C97E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highlight>
                  <a:srgbClr val="64C97E"/>
                </a:highlight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lang="en" sz="2200">
                <a:solidFill>
                  <a:schemeClr val="dk1"/>
                </a:solidFill>
                <a:highlight>
                  <a:srgbClr val="64C97E"/>
                </a:highlight>
                <a:latin typeface="Georgia"/>
                <a:ea typeface="Georgia"/>
                <a:cs typeface="Georgia"/>
                <a:sym typeface="Georgia"/>
              </a:rPr>
              <a:t>invite   invited   invited            	drink  	drank 	drunk</a:t>
            </a:r>
            <a:endParaRPr sz="2600"/>
          </a:p>
        </p:txBody>
      </p:sp>
      <p:graphicFrame>
        <p:nvGraphicFramePr>
          <p:cNvPr id="96" name="Google Shape;96;p18"/>
          <p:cNvGraphicFramePr/>
          <p:nvPr/>
        </p:nvGraphicFramePr>
        <p:xfrm>
          <a:off x="213338" y="4289250"/>
          <a:ext cx="3000000" cy="3000000"/>
        </p:xfrm>
        <a:graphic>
          <a:graphicData uri="http://schemas.openxmlformats.org/drawingml/2006/table">
            <a:tbl>
              <a:tblPr>
                <a:solidFill>
                  <a:srgbClr val="64C97E"/>
                </a:solidFill>
                <a:tableStyleId>{C61C1ECB-9919-49F4-A944-3DA85E01A821}</a:tableStyleId>
              </a:tblPr>
              <a:tblGrid>
                <a:gridCol w="2289675"/>
                <a:gridCol w="2593125"/>
                <a:gridCol w="3834525"/>
              </a:tblGrid>
              <a:tr h="6051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2400">
                          <a:highlight>
                            <a:srgbClr val="64C97E"/>
                          </a:highlight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do, does, did</a:t>
                      </a:r>
                      <a:endParaRPr i="1" sz="2400">
                        <a:highlight>
                          <a:srgbClr val="64C97E"/>
                        </a:highlight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T="9525" marB="9525" marR="38100" marL="38100">
                    <a:solidFill>
                      <a:srgbClr val="E4D6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2400">
                          <a:highlight>
                            <a:srgbClr val="64C97E"/>
                          </a:highlight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have, has, had</a:t>
                      </a:r>
                      <a:endParaRPr i="1" sz="2400">
                        <a:highlight>
                          <a:srgbClr val="64C97E"/>
                        </a:highlight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T="9525" marB="9525" marR="38100" marL="38100">
                    <a:solidFill>
                      <a:srgbClr val="E4D6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2400">
                          <a:highlight>
                            <a:srgbClr val="64C97E"/>
                          </a:highlight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am, is, are, was, were</a:t>
                      </a:r>
                      <a:endParaRPr i="1" sz="2400">
                        <a:highlight>
                          <a:srgbClr val="64C97E"/>
                        </a:highlight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T="9525" marB="9525" marR="38100" marL="38100">
                    <a:solidFill>
                      <a:srgbClr val="E4D686"/>
                    </a:solidFill>
                  </a:tcPr>
                </a:tc>
              </a:tr>
            </a:tbl>
          </a:graphicData>
        </a:graphic>
      </p:graphicFrame>
      <p:sp>
        <p:nvSpPr>
          <p:cNvPr id="97" name="Google Shape;97;p18"/>
          <p:cNvSpPr/>
          <p:nvPr/>
        </p:nvSpPr>
        <p:spPr>
          <a:xfrm>
            <a:off x="3088900" y="3544550"/>
            <a:ext cx="2741800" cy="3815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6AA84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FF"/>
                </a:solidFill>
                <a:latin typeface="Arial"/>
              </a:rPr>
              <a:t>Auxiliary</a:t>
            </a:r>
          </a:p>
        </p:txBody>
      </p:sp>
      <p:sp>
        <p:nvSpPr>
          <p:cNvPr id="98" name="Google Shape;98;p18"/>
          <p:cNvSpPr txBox="1"/>
          <p:nvPr/>
        </p:nvSpPr>
        <p:spPr>
          <a:xfrm>
            <a:off x="6599825" y="3544550"/>
            <a:ext cx="6399600" cy="7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/>
          <p:nvPr/>
        </p:nvSpPr>
        <p:spPr>
          <a:xfrm>
            <a:off x="325088" y="207057"/>
            <a:ext cx="7768442" cy="61509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4A86E8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8761D"/>
                </a:solidFill>
                <a:latin typeface="Arial"/>
              </a:rPr>
              <a:t>5 - Sentence Context</a:t>
            </a:r>
          </a:p>
        </p:txBody>
      </p:sp>
      <p:sp>
        <p:nvSpPr>
          <p:cNvPr id="104" name="Google Shape;104;p19"/>
          <p:cNvSpPr txBox="1"/>
          <p:nvPr/>
        </p:nvSpPr>
        <p:spPr>
          <a:xfrm>
            <a:off x="143100" y="1013775"/>
            <a:ext cx="88578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I knew every answer on the test, it was a </a:t>
            </a:r>
            <a:r>
              <a:rPr b="1" lang="en" sz="1900">
                <a:solidFill>
                  <a:srgbClr val="FF0000"/>
                </a:solidFill>
                <a:highlight>
                  <a:srgbClr val="FCE5CD"/>
                </a:highlight>
              </a:rPr>
              <a:t>Piece Of Cake.</a:t>
            </a:r>
            <a:endParaRPr b="1" sz="1900">
              <a:solidFill>
                <a:srgbClr val="FF0000"/>
              </a:solidFill>
              <a:highlight>
                <a:srgbClr val="FCE5CD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FF0000"/>
              </a:solidFill>
              <a:highlight>
                <a:srgbClr val="FCE5CD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highlight>
                  <a:srgbClr val="FCE5CD"/>
                </a:highlight>
              </a:rPr>
              <a:t>I used all my savings to buy a new computer, </a:t>
            </a:r>
            <a:r>
              <a:rPr b="1" lang="en" sz="1900">
                <a:solidFill>
                  <a:srgbClr val="FF0000"/>
                </a:solidFill>
                <a:highlight>
                  <a:srgbClr val="FCE5CD"/>
                </a:highlight>
              </a:rPr>
              <a:t>It Cost Me An Arm and A Leg!</a:t>
            </a:r>
            <a:endParaRPr b="1" sz="1900">
              <a:solidFill>
                <a:srgbClr val="FF0000"/>
              </a:solidFill>
              <a:highlight>
                <a:srgbClr val="FCE5CD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FF0000"/>
              </a:solidFill>
              <a:highlight>
                <a:srgbClr val="FCE5CD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highlight>
                  <a:srgbClr val="FCE5CD"/>
                </a:highlight>
              </a:rPr>
              <a:t>Take un ambrella,</a:t>
            </a:r>
            <a:r>
              <a:rPr b="1" lang="en" sz="1900">
                <a:solidFill>
                  <a:srgbClr val="FF0000"/>
                </a:solidFill>
                <a:highlight>
                  <a:srgbClr val="FCE5CD"/>
                </a:highlight>
              </a:rPr>
              <a:t> it’s raining cats and dogs.</a:t>
            </a:r>
            <a:endParaRPr b="1" sz="1900">
              <a:solidFill>
                <a:srgbClr val="FF0000"/>
              </a:solidFill>
              <a:highlight>
                <a:srgbClr val="FCE5CD"/>
              </a:highlight>
            </a:endParaRPr>
          </a:p>
        </p:txBody>
      </p:sp>
      <p:pic>
        <p:nvPicPr>
          <p:cNvPr id="105" name="Google Shape;105;p19"/>
          <p:cNvPicPr preferRelativeResize="0"/>
          <p:nvPr/>
        </p:nvPicPr>
        <p:blipFill rotWithShape="1">
          <a:blip r:embed="rId3">
            <a:alphaModFix/>
          </a:blip>
          <a:srcRect b="44400" l="0" r="0" t="19992"/>
          <a:stretch/>
        </p:blipFill>
        <p:spPr>
          <a:xfrm>
            <a:off x="259700" y="2750575"/>
            <a:ext cx="3909025" cy="187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9"/>
          <p:cNvPicPr preferRelativeResize="0"/>
          <p:nvPr/>
        </p:nvPicPr>
        <p:blipFill rotWithShape="1">
          <a:blip r:embed="rId4">
            <a:alphaModFix/>
          </a:blip>
          <a:srcRect b="9312" l="0" r="0" t="56388"/>
          <a:stretch/>
        </p:blipFill>
        <p:spPr>
          <a:xfrm>
            <a:off x="4321125" y="2834025"/>
            <a:ext cx="4057993" cy="187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