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1" d="100"/>
          <a:sy n="81" d="100"/>
        </p:scale>
        <p:origin x="46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2CA59-5382-4D64-9538-91B446788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pronouns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7BE86B-A865-46E7-9BC6-F855A3CE15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Los </a:t>
            </a:r>
            <a:r>
              <a:rPr lang="en-US" dirty="0" err="1"/>
              <a:t>Pronombres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217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, calendar&#10;&#10;Description automatically generated">
            <a:extLst>
              <a:ext uri="{FF2B5EF4-FFF2-40B4-BE49-F238E27FC236}">
                <a16:creationId xmlns:a16="http://schemas.microsoft.com/office/drawing/2014/main" id="{E97A543A-6690-489C-9116-36DA49912F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25" b="622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66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DDE7CFA-722D-4B23-B718-9429ECE05B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49"/>
          <a:stretch/>
        </p:blipFill>
        <p:spPr>
          <a:xfrm>
            <a:off x="107609" y="440496"/>
            <a:ext cx="11926015" cy="4763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52609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B3641D-54D7-49C3-8606-434A3AAFF49C}"/>
              </a:ext>
            </a:extLst>
          </p:cNvPr>
          <p:cNvSpPr/>
          <p:nvPr/>
        </p:nvSpPr>
        <p:spPr>
          <a:xfrm>
            <a:off x="308096" y="911815"/>
            <a:ext cx="11768139" cy="42780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0000"/>
                </a:solidFill>
                <a:latin typeface="inherit"/>
              </a:rPr>
              <a:t>Peter likes </a:t>
            </a:r>
            <a:r>
              <a:rPr lang="en-US" sz="2000" b="1" i="1" dirty="0">
                <a:solidFill>
                  <a:srgbClr val="000000"/>
                </a:solidFill>
                <a:latin typeface="inherit"/>
              </a:rPr>
              <a:t>her, </a:t>
            </a:r>
            <a:r>
              <a:rPr lang="en-US" sz="2000" i="1" dirty="0">
                <a:solidFill>
                  <a:srgbClr val="000000"/>
                </a:solidFill>
                <a:latin typeface="inherit"/>
              </a:rPr>
              <a:t>not</a:t>
            </a:r>
            <a:r>
              <a:rPr lang="en-US" sz="2000" b="1" i="1" dirty="0">
                <a:solidFill>
                  <a:srgbClr val="000000"/>
                </a:solidFill>
                <a:latin typeface="inherit"/>
              </a:rPr>
              <a:t> me.</a:t>
            </a:r>
          </a:p>
          <a:p>
            <a:pPr fontAlgn="base"/>
            <a:endParaRPr lang="en-US" b="0" i="0" dirty="0">
              <a:solidFill>
                <a:srgbClr val="000000"/>
              </a:solidFill>
              <a:effectLst/>
              <a:latin typeface="Raleway"/>
            </a:endParaRPr>
          </a:p>
          <a:p>
            <a:pPr fontAlgn="base"/>
            <a:r>
              <a:rPr lang="en-US" b="1" i="0" cap="all" dirty="0">
                <a:solidFill>
                  <a:srgbClr val="00B294"/>
                </a:solidFill>
                <a:effectLst/>
                <a:latin typeface="Roboto Slab"/>
              </a:rPr>
              <a:t>PERSONAL PRONOUNS WITH EXAMPLES</a:t>
            </a:r>
          </a:p>
          <a:p>
            <a:pPr fontAlgn="base"/>
            <a:endParaRPr lang="en-US" b="1" cap="all" dirty="0">
              <a:solidFill>
                <a:srgbClr val="00B294"/>
              </a:solidFill>
              <a:latin typeface="Roboto Slab"/>
            </a:endParaRPr>
          </a:p>
          <a:p>
            <a:pPr fontAlgn="base"/>
            <a:endParaRPr lang="en-US" b="1" i="0" cap="all" dirty="0">
              <a:solidFill>
                <a:srgbClr val="00B294"/>
              </a:solidFill>
              <a:effectLst/>
              <a:latin typeface="Roboto Slab"/>
            </a:endParaRPr>
          </a:p>
          <a:p>
            <a:pPr fontAlgn="base"/>
            <a:endParaRPr lang="en-US" b="1" cap="all" dirty="0">
              <a:solidFill>
                <a:srgbClr val="00B294"/>
              </a:solidFill>
              <a:latin typeface="Roboto Slab"/>
            </a:endParaRPr>
          </a:p>
          <a:p>
            <a:pPr fontAlgn="base"/>
            <a:endParaRPr lang="en-US" b="1" i="0" cap="all" dirty="0">
              <a:solidFill>
                <a:srgbClr val="00B294"/>
              </a:solidFill>
              <a:effectLst/>
              <a:latin typeface="Roboto Slab"/>
            </a:endParaRPr>
          </a:p>
          <a:p>
            <a:pPr fontAlgn="base"/>
            <a:endParaRPr lang="en-US" b="1" i="0" cap="all" dirty="0">
              <a:solidFill>
                <a:srgbClr val="00B294"/>
              </a:solidFill>
              <a:effectLst/>
              <a:latin typeface="Roboto Slab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00"/>
                </a:solidFill>
                <a:effectLst/>
                <a:latin typeface="inherit"/>
              </a:rPr>
              <a:t>I</a:t>
            </a:r>
            <a:r>
              <a:rPr lang="en-US" b="0" i="0" dirty="0">
                <a:solidFill>
                  <a:srgbClr val="000000"/>
                </a:solidFill>
                <a:effectLst/>
                <a:latin typeface="Raleway"/>
              </a:rPr>
              <a:t> have five brothers and one sister.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Raleway"/>
              </a:rPr>
              <a:t>If </a:t>
            </a:r>
            <a:r>
              <a:rPr lang="en-US" b="1" i="1" dirty="0">
                <a:solidFill>
                  <a:srgbClr val="000000"/>
                </a:solidFill>
                <a:effectLst/>
                <a:latin typeface="inherit"/>
              </a:rPr>
              <a:t>you</a:t>
            </a:r>
            <a:r>
              <a:rPr lang="en-US" b="1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Raleway"/>
              </a:rPr>
              <a:t>wish to learn English, you must study.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00"/>
                </a:solidFill>
                <a:effectLst/>
                <a:latin typeface="inherit"/>
              </a:rPr>
              <a:t>He</a:t>
            </a:r>
            <a:r>
              <a:rPr lang="en-US" b="1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Raleway"/>
              </a:rPr>
              <a:t>has a big brown cat.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Raleway"/>
              </a:rPr>
              <a:t>Mrs. Klassen is a great teacher;</a:t>
            </a:r>
            <a:r>
              <a:rPr lang="en-US" b="0" i="0" dirty="0">
                <a:solidFill>
                  <a:srgbClr val="000000"/>
                </a:solidFill>
                <a:effectLst/>
                <a:latin typeface="Raleway"/>
              </a:rPr>
              <a:t> </a:t>
            </a:r>
            <a:r>
              <a:rPr lang="en-US" b="1" i="1" dirty="0">
                <a:solidFill>
                  <a:srgbClr val="000000"/>
                </a:solidFill>
                <a:effectLst/>
                <a:latin typeface="inherit"/>
              </a:rPr>
              <a:t>she</a:t>
            </a:r>
            <a:r>
              <a:rPr lang="en-US" b="1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Raleway"/>
              </a:rPr>
              <a:t>makes learning fun.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00"/>
                </a:solidFill>
                <a:effectLst/>
                <a:latin typeface="inherit"/>
              </a:rPr>
              <a:t>It</a:t>
            </a:r>
            <a:r>
              <a:rPr lang="en-US" b="1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Raleway"/>
              </a:rPr>
              <a:t>is snowing today.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00"/>
                </a:solidFill>
                <a:effectLst/>
                <a:latin typeface="inherit"/>
              </a:rPr>
              <a:t>We</a:t>
            </a:r>
            <a:r>
              <a:rPr lang="en-US" b="1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  <a:latin typeface="Raleway"/>
              </a:rPr>
              <a:t>learned adjectives in class yesterday.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000000"/>
                </a:solidFill>
                <a:effectLst/>
                <a:latin typeface="inherit"/>
              </a:rPr>
              <a:t>They</a:t>
            </a:r>
            <a:r>
              <a:rPr lang="en-US" b="1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dirty="0">
                <a:solidFill>
                  <a:srgbClr val="000000"/>
                </a:solidFill>
                <a:latin typeface="Raleway"/>
              </a:rPr>
              <a:t>don’t know how to swim</a:t>
            </a:r>
            <a:r>
              <a:rPr lang="en-US" b="0" i="0" dirty="0">
                <a:solidFill>
                  <a:srgbClr val="000000"/>
                </a:solidFill>
                <a:effectLst/>
                <a:latin typeface="Raleway"/>
              </a:rPr>
              <a:t>.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33092C-8597-44E1-8A45-3A8166B951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" t="25428" r="197" b="66061"/>
          <a:stretch/>
        </p:blipFill>
        <p:spPr>
          <a:xfrm>
            <a:off x="308096" y="918491"/>
            <a:ext cx="11741778" cy="1499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666E86-907A-49D5-AE0B-00192268D026}"/>
              </a:ext>
            </a:extLst>
          </p:cNvPr>
          <p:cNvSpPr/>
          <p:nvPr/>
        </p:nvSpPr>
        <p:spPr>
          <a:xfrm>
            <a:off x="250582" y="2147614"/>
            <a:ext cx="1183883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Pronombres</a:t>
            </a:r>
            <a:r>
              <a:rPr lang="en-US" sz="44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4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Personales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566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483C8B-0947-4506-AD91-2717510431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02" t="28247" r="22217" b="9348"/>
          <a:stretch/>
        </p:blipFill>
        <p:spPr>
          <a:xfrm>
            <a:off x="70701" y="947393"/>
            <a:ext cx="5802198" cy="4279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0AC21E-A3E7-4E01-8895-961443F56A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49" t="29484" r="22643" b="13745"/>
          <a:stretch/>
        </p:blipFill>
        <p:spPr>
          <a:xfrm>
            <a:off x="5872899" y="947393"/>
            <a:ext cx="6248400" cy="387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1816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74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Gill Sans MT</vt:lpstr>
      <vt:lpstr>inherit</vt:lpstr>
      <vt:lpstr>Raleway</vt:lpstr>
      <vt:lpstr>Roboto Slab</vt:lpstr>
      <vt:lpstr>Gallery</vt:lpstr>
      <vt:lpstr>pronouns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Nelson Valdivia</dc:creator>
  <cp:lastModifiedBy>Nelson Valdivia</cp:lastModifiedBy>
  <cp:revision>3</cp:revision>
  <dcterms:created xsi:type="dcterms:W3CDTF">2020-10-26T17:02:11Z</dcterms:created>
  <dcterms:modified xsi:type="dcterms:W3CDTF">2020-10-26T17:24:45Z</dcterms:modified>
</cp:coreProperties>
</file>