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B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A883F-67A7-43AB-9A7A-64A40FC1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0DF9DC-4E06-43CB-B06B-705373D07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1AECE-CB9D-4F5A-9464-289C231E2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D1FD6-6132-46C3-B2C3-C5460298B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81617-35E0-41AC-A66E-24E9B829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1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ED002-9633-4CE7-97E9-E5E161DF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209B98-CCF3-48B7-A110-C2077288C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EED91-7042-496B-ABEB-C41B28C0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67880-B3A5-48E4-895B-60F7FEA5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CD944-8BF2-434F-AFDE-47C0D3BEC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7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0E8682-8992-4FA7-92D8-1EE6AA124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A3EE80-4C1E-48D9-8661-ACFC8A500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0A29E-9E00-4FE1-A53B-DA3E480A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E1E26-85FC-4377-9E31-1006F41F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2F155-29D7-4D4B-9DB6-820B0739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7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938E-95AB-48AD-8B88-9E8078A42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0942-07B4-48BE-B2C6-1556C0ED7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766A3-049F-4C28-9A30-2E5683770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6AC53-5322-45BB-87CA-7DC9C62BF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E7901-65F8-4FAE-87CE-57FA4D685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8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161A4-1E33-45F9-9D23-955352B1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97633-488C-48FD-AA7A-C63713177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ED43A-0224-4AC4-9264-A2CFEA979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E5B73-06B5-4753-BB20-4585E2731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9C793-31D9-4B87-A8CF-8BF28AC47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5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07ED1-804B-49C8-A47A-CC544D82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E5D6-9A44-4C43-80D7-FD6BC502E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AD9B7-93FC-4801-99B5-BAAE30DEF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9C3FA-8B5A-49F6-BD6A-B57D95186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79FAC-B32F-41E6-91F9-C0F80190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B83CB-EE71-46BB-AE5F-80C16AAF3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0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3CCEF-582D-42EE-B794-3EA50B1E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C2EC7-06B9-4DAA-B513-AB97BD31F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E9512-B7E4-479B-9CA7-1263A4433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CF97A6-419C-4D3B-82E0-0809F0C85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EB4D73-36D2-49FD-B19E-152E3FD7B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5D8A2-6A89-4A49-9F6B-055B55C4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AFF344-7C86-48F5-BC40-56FEC27C3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E194C9-2359-4C16-82C6-C780CABE9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4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2A8D9-5152-4239-BFC6-EB7577E0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2A48D-3204-4CDA-B8B9-339A1B65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E51A4-3BCE-490F-BF99-F851202E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B1C2B-54F0-4D73-8D28-9C5E3E12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8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5E32B6-8CCC-4A78-847C-99167EC3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447ED-43A2-4117-BA0B-8230853D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27994-46B0-4878-8FA1-C0EBC0768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2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54CBB-5BC3-40BC-8292-7A97C5C5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343C0-F016-4161-8B8C-B645C1FC2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63A92-90D7-4711-9F98-2C6780EC8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67139-084E-4E82-BBAF-E4C60F9F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59C11-5022-4CD6-A095-06F8241C1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7212A-376D-4CDF-87C6-0BD58BAA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3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F2297-E4AB-4032-A6E0-6A3AAEF9E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A9B73-9DBF-42A2-8A67-E9F54923C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D0D68-46B8-437A-852C-14F29D4E4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48170-DEEA-4EB6-8FD7-5E3359CD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8798-091D-46DD-953D-DAD7EDFB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1DAA2D-8C20-4C3D-AF15-4DFB647F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5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4AD7D-7E4C-4D25-9A49-5691DF31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78151-653D-44B4-8CBF-7A0B0604D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560F1-F372-4C06-B20D-92AAC7305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C8966-7CF5-4893-BC2E-93C198F948C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5533E-01AF-4A76-B820-9FAE218B0A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0C324-F963-446C-A583-D99B2EA2D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9AED4-2389-474F-81FA-2008E76F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4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slforums.com/list-of-conjunctions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ictionary.cambridge.org/dictionary/english/subdu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90A37-92EB-429A-8CC4-769F54D653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Relative Pronouns in English: Usage and Useful Examples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5F3F4-3111-40F9-B9FE-6F0755A98D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5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5F50B9D-40B5-4569-A188-EC766E2BDA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86"/>
          <a:stretch/>
        </p:blipFill>
        <p:spPr>
          <a:xfrm>
            <a:off x="3725051" y="98981"/>
            <a:ext cx="4675909" cy="666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8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54ABE8-FD8D-4790-B78D-656A91E74786}"/>
              </a:ext>
            </a:extLst>
          </p:cNvPr>
          <p:cNvSpPr/>
          <p:nvPr/>
        </p:nvSpPr>
        <p:spPr>
          <a:xfrm>
            <a:off x="446902" y="217396"/>
            <a:ext cx="11403227" cy="2949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00B294"/>
                </a:solidFill>
                <a:effectLst/>
                <a:latin typeface="Roboto Slab"/>
              </a:rPr>
              <a:t>WHAT IS A RELATIVE PRONOUN?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A relative pronoun functions as a word that links two clauses into a single complex clause. It is similar in function to a subordinating conjunction. Unlike a </a:t>
            </a:r>
            <a:r>
              <a:rPr lang="en-US" b="0" i="0" u="sng" dirty="0">
                <a:solidFill>
                  <a:srgbClr val="FF9B00"/>
                </a:solidFill>
                <a:effectLst/>
                <a:latin typeface="Raleway"/>
                <a:hlinkClick r:id="rId2"/>
              </a:rPr>
              <a:t>conjunction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, however, a relative pronoun stands in place of a noun.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In English, relative pronouns are who, whom, which, that, where, whose, when, why, what.</a:t>
            </a:r>
          </a:p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00B294"/>
                </a:solidFill>
                <a:effectLst/>
                <a:latin typeface="Roboto Slab"/>
              </a:rPr>
              <a:t>LIST OF RELATIVE PRONOUNS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Learn relative pronouns with their usages and examples.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6E5860-39E4-46D2-A79C-7B2637A96FEE}"/>
              </a:ext>
            </a:extLst>
          </p:cNvPr>
          <p:cNvSpPr/>
          <p:nvPr/>
        </p:nvSpPr>
        <p:spPr>
          <a:xfrm>
            <a:off x="446902" y="3323493"/>
            <a:ext cx="11189717" cy="337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WHICH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</a:t>
            </a:r>
            <a:r>
              <a:rPr lang="en-US" b="1" i="0" dirty="0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” refers to animals and objects.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Can act as the subject or the object of the relative clause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Examples: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The wisdom of nations lies in their proverbs,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are brief and pithy.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Laws are like cobwebs,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may catches small flies, but let wasps and horns break through.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Never leave that until tomorrow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you can do today.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He was unwilling to make a prediction about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books would sell in the coming year.</a:t>
            </a:r>
          </a:p>
        </p:txBody>
      </p:sp>
    </p:spTree>
    <p:extLst>
      <p:ext uri="{BB962C8B-B14F-4D97-AF65-F5344CB8AC3E}">
        <p14:creationId xmlns:p14="http://schemas.microsoft.com/office/powerpoint/2010/main" val="1815388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58E7D2-04CE-40FF-BDFA-C35756DD367A}"/>
              </a:ext>
            </a:extLst>
          </p:cNvPr>
          <p:cNvSpPr/>
          <p:nvPr/>
        </p:nvSpPr>
        <p:spPr>
          <a:xfrm>
            <a:off x="461596" y="72076"/>
            <a:ext cx="11157439" cy="7104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THAT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</a:t>
            </a:r>
            <a:r>
              <a:rPr lang="en-US" b="1" i="0" dirty="0">
                <a:solidFill>
                  <a:srgbClr val="000000"/>
                </a:solidFill>
                <a:effectLst/>
                <a:latin typeface="inherit"/>
              </a:rPr>
              <a:t>That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” refers to people, things, and animals (</a:t>
            </a:r>
            <a:r>
              <a:rPr lang="en-US" b="1" i="0" dirty="0">
                <a:solidFill>
                  <a:srgbClr val="000000"/>
                </a:solidFill>
                <a:effectLst/>
                <a:latin typeface="inherit"/>
              </a:rPr>
              <a:t>who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and </a:t>
            </a:r>
            <a:r>
              <a:rPr lang="en-US" b="1" i="0" dirty="0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can be replaced by </a:t>
            </a:r>
            <a:r>
              <a:rPr lang="en-US" b="1" i="0" dirty="0">
                <a:solidFill>
                  <a:srgbClr val="000000"/>
                </a:solidFill>
                <a:effectLst/>
                <a:latin typeface="inherit"/>
              </a:rPr>
              <a:t>that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, which we use commonly in spoken English)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Can act as the subject or the object of the relative clause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Examples: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It’s a poor mouse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that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has only on hole.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The love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that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is too violent will not last long.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It is a good horse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that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never stumbles; and a good wife that never grumbles.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Think about the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aleway"/>
              </a:rPr>
              <a:t>misforture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 of others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that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you may be satisfied with your own lot.</a:t>
            </a:r>
          </a:p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WHO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</a:t>
            </a:r>
            <a:r>
              <a:rPr lang="en-US" b="1" i="0" dirty="0">
                <a:solidFill>
                  <a:srgbClr val="000000"/>
                </a:solidFill>
                <a:effectLst/>
                <a:latin typeface="inherit"/>
              </a:rPr>
              <a:t>Who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” refers to people.		Can act as the subject or the object of the relative clause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Examples: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He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overcomes his anger </a:t>
            </a:r>
            <a:r>
              <a:rPr lang="en-US" b="0" i="0" u="sng" dirty="0">
                <a:solidFill>
                  <a:srgbClr val="FF9B00"/>
                </a:solidFill>
                <a:effectLst/>
                <a:latin typeface="Raleway"/>
                <a:hlinkClick r:id="rId2"/>
              </a:rPr>
              <a:t>subdues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his greatest enemy.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I don’t know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my grandfather was. I’ m much more concerned to know what his grandson will be.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He </a:t>
            </a:r>
            <a:r>
              <a:rPr lang="en-US" b="1" i="1" dirty="0"/>
              <a:t>who</a:t>
            </a:r>
            <a:r>
              <a:rPr lang="en-US" dirty="0"/>
              <a:t> is ashamed of asking is ashamed of learning.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The man </a:t>
            </a:r>
            <a:r>
              <a:rPr lang="en-US" b="1" i="1" dirty="0"/>
              <a:t>who</a:t>
            </a:r>
            <a:r>
              <a:rPr lang="en-US" dirty="0"/>
              <a:t> makes no mistakes does not usually make anything.</a:t>
            </a:r>
          </a:p>
          <a:p>
            <a:pPr fontAlgn="base">
              <a:lnSpc>
                <a:spcPct val="150000"/>
              </a:lnSpc>
            </a:pPr>
            <a:endParaRPr lang="en-US" b="0" i="0" dirty="0">
              <a:solidFill>
                <a:srgbClr val="000000"/>
              </a:solidFill>
              <a:effectLst/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73817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01F379-3F43-4F7B-8A1B-88F558F873C0}"/>
              </a:ext>
            </a:extLst>
          </p:cNvPr>
          <p:cNvSpPr/>
          <p:nvPr/>
        </p:nvSpPr>
        <p:spPr>
          <a:xfrm>
            <a:off x="532667" y="307332"/>
            <a:ext cx="11126666" cy="586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WHOM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“Whom” refers to person when the person is the object of the verb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She’s the woman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whom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I met in Greece.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From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whom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did you receive these flowers?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They demanded a huge ransom for the return of the little girl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whom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they had kidnapped.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The author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whom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you criticized in your review has written a reply.</a:t>
            </a:r>
          </a:p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WHOSE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“Whose” refers to possessions of people, animals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Examples: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Whose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keys are on the kitchen counter?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Choose a stylist recommended by someone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whose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hair you like.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She’s the student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whose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handwriting is the best in my class.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I felt great pity for the woman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whose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baby died.</a:t>
            </a:r>
          </a:p>
        </p:txBody>
      </p:sp>
    </p:spTree>
    <p:extLst>
      <p:ext uri="{BB962C8B-B14F-4D97-AF65-F5344CB8AC3E}">
        <p14:creationId xmlns:p14="http://schemas.microsoft.com/office/powerpoint/2010/main" val="134889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3199B7-6B8B-494E-B35E-100841965B7E}"/>
              </a:ext>
            </a:extLst>
          </p:cNvPr>
          <p:cNvSpPr/>
          <p:nvPr/>
        </p:nvSpPr>
        <p:spPr>
          <a:xfrm>
            <a:off x="429357" y="288909"/>
            <a:ext cx="11333285" cy="628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WHERE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“Where” refers to places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Examples: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The moon is not seen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where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the sun shines.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Love will creep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where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it may not go.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Sign your name on the form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where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I’ve put a cross.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My leg is still very tender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where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it was bruised.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With a nod of his head he indicated to me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where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I should sit.</a:t>
            </a:r>
          </a:p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WHEN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“When” refers to time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Examples: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He is wise that knows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when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he’s well enough.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The highest possible stage in moral culture is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when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we recognize that we ought to control our thoughts.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The wolf has a winning game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when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the shepherds quarrel.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Let’s cross the bridge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when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we come to it.</a:t>
            </a:r>
          </a:p>
        </p:txBody>
      </p:sp>
    </p:spTree>
    <p:extLst>
      <p:ext uri="{BB962C8B-B14F-4D97-AF65-F5344CB8AC3E}">
        <p14:creationId xmlns:p14="http://schemas.microsoft.com/office/powerpoint/2010/main" val="286345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03A211-5825-4080-B9E0-7EB6A78D1F07}"/>
              </a:ext>
            </a:extLst>
          </p:cNvPr>
          <p:cNvSpPr/>
          <p:nvPr/>
        </p:nvSpPr>
        <p:spPr>
          <a:xfrm>
            <a:off x="797169" y="584038"/>
            <a:ext cx="11186746" cy="627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WHY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</a:t>
            </a:r>
            <a:r>
              <a:rPr lang="en-US" b="1" i="0" dirty="0">
                <a:solidFill>
                  <a:srgbClr val="000000"/>
                </a:solidFill>
                <a:effectLst/>
                <a:latin typeface="inherit"/>
              </a:rPr>
              <a:t>Why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” refers to reasons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Examples: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She cited three reasons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why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people get into debt.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Everyone was curious as to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why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Mark was leaving.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I think you’d better tell us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why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you’re asking these questions.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I’d like to know the reason </a:t>
            </a:r>
            <a:r>
              <a:rPr lang="en-US" b="1" i="1" dirty="0">
                <a:solidFill>
                  <a:srgbClr val="000000"/>
                </a:solidFill>
                <a:effectLst/>
                <a:latin typeface="inherit"/>
              </a:rPr>
              <a:t>why</a:t>
            </a: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 you’re so late.</a:t>
            </a:r>
          </a:p>
          <a:p>
            <a:pPr fontAlgn="base">
              <a:lnSpc>
                <a:spcPct val="150000"/>
              </a:lnSpc>
            </a:pPr>
            <a:r>
              <a:rPr lang="en-US" b="1" i="0" cap="all" dirty="0">
                <a:solidFill>
                  <a:srgbClr val="FF9B00"/>
                </a:solidFill>
                <a:effectLst/>
                <a:latin typeface="Roboto Slab"/>
              </a:rPr>
              <a:t>WHAT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“That” refers to things</a:t>
            </a:r>
          </a:p>
          <a:p>
            <a:pPr fontAlgn="base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Raleway"/>
              </a:rPr>
              <a:t>Examples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Don’t put off </a:t>
            </a:r>
            <a:r>
              <a:rPr lang="en-US" b="1" i="1" dirty="0"/>
              <a:t>what</a:t>
            </a:r>
            <a:r>
              <a:rPr lang="en-US" dirty="0"/>
              <a:t> you can do today till tomorrow.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Never trust another </a:t>
            </a:r>
            <a:r>
              <a:rPr lang="en-US" b="1" i="1" dirty="0"/>
              <a:t>what</a:t>
            </a:r>
            <a:r>
              <a:rPr lang="en-US" dirty="0"/>
              <a:t> you should do yourself.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It is no use doing </a:t>
            </a:r>
            <a:r>
              <a:rPr lang="en-US" b="1" i="1" dirty="0"/>
              <a:t>what</a:t>
            </a:r>
            <a:r>
              <a:rPr lang="en-US" dirty="0"/>
              <a:t> you like ; you have got to like what you do.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Pardon me – I didn’t hear </a:t>
            </a:r>
            <a:r>
              <a:rPr lang="en-US" b="1" i="1" dirty="0"/>
              <a:t>what</a:t>
            </a:r>
            <a:r>
              <a:rPr lang="en-US" dirty="0"/>
              <a:t> you said.</a:t>
            </a:r>
          </a:p>
          <a:p>
            <a:pPr fontAlgn="base">
              <a:lnSpc>
                <a:spcPct val="150000"/>
              </a:lnSpc>
            </a:pPr>
            <a:endParaRPr lang="en-US" b="0" i="0" dirty="0">
              <a:solidFill>
                <a:srgbClr val="000000"/>
              </a:solidFill>
              <a:effectLst/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2744991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714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inherit</vt:lpstr>
      <vt:lpstr>Raleway</vt:lpstr>
      <vt:lpstr>Roboto Slab</vt:lpstr>
      <vt:lpstr>Office Theme</vt:lpstr>
      <vt:lpstr>Relative Pronouns in English: Usage and Useful Examples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Pronouns in English: Usage and Useful Examples </dc:title>
  <dc:creator>Nelson Valdivia</dc:creator>
  <cp:lastModifiedBy>Nelson Valdivia</cp:lastModifiedBy>
  <cp:revision>2</cp:revision>
  <dcterms:created xsi:type="dcterms:W3CDTF">2020-01-16T22:15:44Z</dcterms:created>
  <dcterms:modified xsi:type="dcterms:W3CDTF">2020-01-16T22:27:37Z</dcterms:modified>
</cp:coreProperties>
</file>