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04EE-ECB9-4E6B-B3BF-37ADFE5E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B4C0-3BFF-44AA-8B85-B5C39C7FB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497-7524-48E2-90D9-9BDC7C66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12272-6662-4115-9EEC-4DDFD703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30F1-C0A6-4650-84D7-9ED98E8B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2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8B99-FA2C-48B6-A135-2BF207A1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59831-6D29-4EF3-A07A-C2DD8CC3B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23DE5-2FDA-4A04-8C72-C5C2EA7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D3825-4AC3-4C32-B82D-CBEF4D86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FAAC2-CBD2-41F7-8A63-1487CF5E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9F726-7A35-471E-96B0-32BC42A6A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DF8A5-AD08-46E7-AE2D-0CE96CBE0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1938-7553-413F-8925-B0EBA0C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EC6AB-E513-4DEB-B344-7FBBEF0E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137C0-4F50-43C3-8763-6EF02B3D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BFDF-F147-4DD3-9AFE-48CC87C0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8FCA-4FFF-4E11-89AA-0FCAF59B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4AA52-A75F-49E1-A7BC-15454002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EC9DD-926B-4D27-86D7-FBADC599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B07F9-B0FA-4E1E-AF7A-A3EEBFCE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1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7D4A-41F5-4FA1-818E-AA6429EF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CF993-23EF-4F5C-BF4E-704320F36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CB9F-C09E-414D-A026-E21EA297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428F0-CBE4-4A1A-AC96-F077111E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BF551-3FEC-4052-9F79-56AD35B2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6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E4F0-71F0-4A05-B07D-6E7E129B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6DAF1-1AFA-48BD-B03C-11667DAE9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BA003-C77C-46B1-B3BB-3D344ED7C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498A3-5770-4884-BD26-0CCD4196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DCCDC-8955-4C6B-8A66-424693F0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88FF3-01AF-4CB3-A9FF-1604ECFB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ABD5-81BF-4FB5-BB38-DDE46019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758F6-CD09-48D5-92CD-A828AA81C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780A7-C15B-4429-B1C7-51085F250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606F9-22BA-48E7-95EA-1EC7B6FBD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07097-8DA4-433E-B11C-C47190CD5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2575A-6041-4FB9-9B4D-412E24C7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2F5DA-DF9E-4D9E-9E36-107711CC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0A6BF8-A147-4E47-9824-AD950A5C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EBAD-581D-469A-BD12-0DA4239D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D19A2-2CF4-442D-A53F-CA4F1528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D4237-CEB8-496D-BBB9-6B8521C3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C8949-63F1-4D29-B52A-06234A9C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ED158-E091-4A53-8BCD-527E50E0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9E8E6-7BF8-45BA-BE63-8254FAA6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2B0FC-B8B3-4D88-A07E-BDA26BC8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60D0-0C90-4986-A99D-6F7A20C8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BD9B8-E657-426B-9151-3710A309F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22AE7-3DD2-4001-B2F8-EBD084D4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66067-6138-4196-AC3D-90603BCE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3F284-FE38-424F-8E6F-F0215537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95F25-E9D9-47D8-8F1D-020CE888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6FD6-E165-47BE-984F-30B7282D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1A6B3-D47C-4F22-8F00-10FEB2C42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EE812-23C8-4263-B230-03FB0D2FD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B0356-F169-479B-ADD1-792CB8D1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97168-6FDE-473C-A22A-0A4C9E18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79137-1244-43CF-833F-59FC4416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1837A-158D-4B5E-8928-E8800C51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01C36-CB90-427C-AD4A-9F506100A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1F955-06DA-4A31-A3AC-B6AEF0FA8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00EC-6309-415D-88B0-3D437F935CB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D154C-C076-4686-9080-A94C1413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73D55-4ED7-4B71-B60D-D5DDFD960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130E-E0A8-4BEE-93FC-86FAB7CB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9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CF52-32CB-4100-990E-DF6775243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Pronouns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AE0A8-41FF-4D83-86A8-BD6842B20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Subject Pronouns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195624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DCC6B2-7EEE-4944-93D8-F8987FA0B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9"/>
          <a:stretch/>
        </p:blipFill>
        <p:spPr>
          <a:xfrm>
            <a:off x="262693" y="995072"/>
            <a:ext cx="11666613" cy="4656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7999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89ED0B-B23D-4A57-ABC2-1C4E9C7D677C}"/>
              </a:ext>
            </a:extLst>
          </p:cNvPr>
          <p:cNvSpPr/>
          <p:nvPr/>
        </p:nvSpPr>
        <p:spPr>
          <a:xfrm>
            <a:off x="427892" y="417443"/>
            <a:ext cx="113010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1" dirty="0">
                <a:solidFill>
                  <a:srgbClr val="C00000"/>
                </a:solidFill>
                <a:effectLst/>
                <a:latin typeface="inherit"/>
              </a:rPr>
              <a:t>There’re two types of personal pronouns: Subject pronouns and object pronouns</a:t>
            </a:r>
            <a:endParaRPr lang="en-US" sz="2400" b="1" i="0" dirty="0">
              <a:solidFill>
                <a:srgbClr val="C00000"/>
              </a:solidFill>
              <a:effectLst/>
              <a:latin typeface="Raleway"/>
            </a:endParaRP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We use personal pronouns when the person or thing is the subject of the sentence. For examples: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C577F-EB1E-4CD7-916D-D1279843CF7C}"/>
              </a:ext>
            </a:extLst>
          </p:cNvPr>
          <p:cNvSpPr/>
          <p:nvPr/>
        </p:nvSpPr>
        <p:spPr>
          <a:xfrm>
            <a:off x="476250" y="1235251"/>
            <a:ext cx="1125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I love cooking but she does not.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We use object pronouns when the person or thing is the object of the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AA752F-C853-42FE-A027-7E4E606AB9D4}"/>
              </a:ext>
            </a:extLst>
          </p:cNvPr>
          <p:cNvSpPr/>
          <p:nvPr/>
        </p:nvSpPr>
        <p:spPr>
          <a:xfrm>
            <a:off x="497131" y="2343039"/>
            <a:ext cx="11162567" cy="4278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  <a:latin typeface="inherit"/>
              </a:rPr>
              <a:t>Peter likes </a:t>
            </a:r>
            <a:r>
              <a:rPr lang="en-US" sz="2000" b="1" i="1" dirty="0">
                <a:solidFill>
                  <a:srgbClr val="000000"/>
                </a:solidFill>
                <a:latin typeface="inherit"/>
              </a:rPr>
              <a:t>her, </a:t>
            </a:r>
            <a:r>
              <a:rPr lang="en-US" sz="2000" i="1" dirty="0">
                <a:solidFill>
                  <a:srgbClr val="000000"/>
                </a:solidFill>
                <a:latin typeface="inherit"/>
              </a:rPr>
              <a:t>not</a:t>
            </a:r>
            <a:r>
              <a:rPr lang="en-US" sz="2000" b="1" i="1" dirty="0">
                <a:solidFill>
                  <a:srgbClr val="000000"/>
                </a:solidFill>
                <a:latin typeface="inherit"/>
              </a:rPr>
              <a:t> me.</a:t>
            </a:r>
          </a:p>
          <a:p>
            <a:pPr fontAlgn="base"/>
            <a:endParaRPr lang="en-US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/>
            <a:r>
              <a:rPr lang="en-US" b="1" i="0" cap="all" dirty="0">
                <a:solidFill>
                  <a:srgbClr val="00B294"/>
                </a:solidFill>
                <a:effectLst/>
                <a:latin typeface="Roboto Slab"/>
              </a:rPr>
              <a:t>PERSONAL PRONOUNS WITH EXAMPLES</a:t>
            </a:r>
          </a:p>
          <a:p>
            <a:pPr fontAlgn="base"/>
            <a:endParaRPr lang="en-US" b="1" cap="all" dirty="0">
              <a:solidFill>
                <a:srgbClr val="00B294"/>
              </a:solidFill>
              <a:latin typeface="Roboto Slab"/>
            </a:endParaRPr>
          </a:p>
          <a:p>
            <a:pPr fontAlgn="base"/>
            <a:endParaRPr lang="en-US" b="1" i="0" cap="all" dirty="0">
              <a:solidFill>
                <a:srgbClr val="00B294"/>
              </a:solidFill>
              <a:effectLst/>
              <a:latin typeface="Roboto Slab"/>
            </a:endParaRPr>
          </a:p>
          <a:p>
            <a:pPr fontAlgn="base"/>
            <a:endParaRPr lang="en-US" b="1" cap="all" dirty="0">
              <a:solidFill>
                <a:srgbClr val="00B294"/>
              </a:solidFill>
              <a:latin typeface="Roboto Slab"/>
            </a:endParaRPr>
          </a:p>
          <a:p>
            <a:pPr fontAlgn="base"/>
            <a:endParaRPr lang="en-US" b="1" i="0" cap="all" dirty="0">
              <a:solidFill>
                <a:srgbClr val="00B294"/>
              </a:solidFill>
              <a:effectLst/>
              <a:latin typeface="Roboto Slab"/>
            </a:endParaRPr>
          </a:p>
          <a:p>
            <a:pPr fontAlgn="base"/>
            <a:endParaRPr lang="en-US" b="1" i="0" cap="all" dirty="0">
              <a:solidFill>
                <a:srgbClr val="00B294"/>
              </a:solidFill>
              <a:effectLst/>
              <a:latin typeface="Roboto Slab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 have five brothers and one sister.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If 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you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wish to learn English, you must study.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He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has a big brown cat.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aleway"/>
              </a:rPr>
              <a:t>Mrs. Klassen is a great teacher;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 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she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makes learning fun.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It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is snowing today.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We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learned adjectives in class yesterday.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They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dirty="0">
                <a:solidFill>
                  <a:srgbClr val="000000"/>
                </a:solidFill>
                <a:latin typeface="Raleway"/>
              </a:rPr>
              <a:t>don’t know how to swim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523374-A31F-4103-94A4-BE70D4A21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25428" r="197" b="66061"/>
          <a:stretch/>
        </p:blipFill>
        <p:spPr>
          <a:xfrm>
            <a:off x="640458" y="3305906"/>
            <a:ext cx="9365188" cy="11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5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5504F1-91AC-4169-899F-21FCC7BB4EE9}"/>
              </a:ext>
            </a:extLst>
          </p:cNvPr>
          <p:cNvSpPr/>
          <p:nvPr/>
        </p:nvSpPr>
        <p:spPr>
          <a:xfrm>
            <a:off x="647700" y="2674846"/>
            <a:ext cx="11305442" cy="2956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aleway"/>
              </a:rPr>
              <a:t>Please, don’t be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 rude to </a:t>
            </a:r>
            <a:r>
              <a:rPr lang="en-US" b="1" i="1" dirty="0">
                <a:solidFill>
                  <a:srgbClr val="000000"/>
                </a:solidFill>
                <a:latin typeface="inherit"/>
              </a:rPr>
              <a:t>me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I know 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him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since he was a little boy.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aleway"/>
              </a:rPr>
              <a:t>Maria told me that I must go with 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her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I invited 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them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to dinner, they will arrive soon.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aleway"/>
              </a:rPr>
              <a:t>We decided to take my dog with 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us </a:t>
            </a:r>
            <a:r>
              <a:rPr lang="en-US" dirty="0">
                <a:solidFill>
                  <a:srgbClr val="000000"/>
                </a:solidFill>
                <a:latin typeface="Raleway"/>
              </a:rPr>
              <a:t>when we go on vacation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We know not what is good until we have lost 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it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Pay </a:t>
            </a:r>
            <a:r>
              <a:rPr lang="en-US" dirty="0">
                <a:solidFill>
                  <a:srgbClr val="000000"/>
                </a:solidFill>
                <a:latin typeface="Raleway"/>
              </a:rPr>
              <a:t>online and the merchandise will be mail to 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you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5A04AE-1934-4F52-90B2-374B9076B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13" b="29102"/>
          <a:stretch/>
        </p:blipFill>
        <p:spPr>
          <a:xfrm>
            <a:off x="448407" y="452804"/>
            <a:ext cx="11126666" cy="1780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3A9260-ADB6-46C4-8B8A-0D096DC9C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9" t="81538" r="1534" b="2949"/>
          <a:stretch/>
        </p:blipFill>
        <p:spPr>
          <a:xfrm>
            <a:off x="9671538" y="3448992"/>
            <a:ext cx="1604597" cy="19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0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3D90F1-20BB-4748-B418-32C7B31D3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7"/>
          <a:stretch/>
        </p:blipFill>
        <p:spPr>
          <a:xfrm>
            <a:off x="1508289" y="207390"/>
            <a:ext cx="9308969" cy="65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3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831879-C32A-4356-9827-1731E1F1DD22}"/>
              </a:ext>
            </a:extLst>
          </p:cNvPr>
          <p:cNvSpPr/>
          <p:nvPr/>
        </p:nvSpPr>
        <p:spPr>
          <a:xfrm>
            <a:off x="1368337" y="204002"/>
            <a:ext cx="9393449" cy="624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Examples with possessive pronoun –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Mine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:</a:t>
            </a:r>
          </a:p>
          <a:p>
            <a:pPr fontAlgn="base"/>
            <a:endParaRPr lang="en-US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This car is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mine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His ideas do not square with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mine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Her right hand is inches from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mine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Her parents were far more understanding than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mine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Hi, Joe. I’d like you to meet a friend of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mine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Sending you a kiss to say I’m glad that you are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mine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 Happy Valentine’s day!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Carlos has a bigger car than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mine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He is not a friend of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mine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, only an acquaintance.</a:t>
            </a:r>
          </a:p>
          <a:p>
            <a:pPr fontAlgn="base"/>
            <a:endParaRPr lang="en-US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/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Examples with possessive pronoun –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Yours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:</a:t>
            </a:r>
          </a:p>
          <a:p>
            <a:pPr fontAlgn="base"/>
            <a:endParaRPr lang="en-US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You roll my log and I’ll roll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yours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 Is she a friend of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yours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Is Bob an old friend of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yours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Wishing you and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yours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a happy new year.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You probably picked up my keys instead of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yours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Our house is not comparable with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yours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She just bought a new car just like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yours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07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26C44B-9E59-4C6B-87EC-DFF71D72234F}"/>
              </a:ext>
            </a:extLst>
          </p:cNvPr>
          <p:cNvSpPr/>
          <p:nvPr/>
        </p:nvSpPr>
        <p:spPr>
          <a:xfrm>
            <a:off x="2045677" y="98660"/>
            <a:ext cx="7683011" cy="65060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Examples with possessive pronoun –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His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:</a:t>
            </a:r>
          </a:p>
          <a:p>
            <a:pPr fontAlgn="base">
              <a:lnSpc>
                <a:spcPct val="150000"/>
              </a:lnSpc>
            </a:pPr>
            <a:endParaRPr lang="en-US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This is my brother’s book. It’s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his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Is she a friend of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his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?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You probably picked up my keys instead of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his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This is our room, and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Raleway"/>
              </a:rPr>
              <a:t>his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 is just across the hall.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Examples with possessive pronoun –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Hers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:</a:t>
            </a:r>
          </a:p>
          <a:p>
            <a:pPr fontAlgn="base">
              <a:lnSpc>
                <a:spcPct val="150000"/>
              </a:lnSpc>
            </a:pPr>
            <a:endParaRPr lang="en-US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That skirt of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hers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is very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Raleway"/>
              </a:rPr>
              <a:t>colerful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I mixed my color pencils with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hers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 Your class schedule is just like 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hers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 Your uniform don’t match with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hers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He </a:t>
            </a:r>
            <a:r>
              <a:rPr lang="en-US" sz="2000" dirty="0">
                <a:solidFill>
                  <a:srgbClr val="000000"/>
                </a:solidFill>
                <a:latin typeface="Raleway"/>
              </a:rPr>
              <a:t>placed his hand over 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hers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and looked into her eyes.</a:t>
            </a:r>
          </a:p>
        </p:txBody>
      </p:sp>
    </p:spTree>
    <p:extLst>
      <p:ext uri="{BB962C8B-B14F-4D97-AF65-F5344CB8AC3E}">
        <p14:creationId xmlns:p14="http://schemas.microsoft.com/office/powerpoint/2010/main" val="7495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A73467-4291-4B86-BDEE-E4D8779A1118}"/>
              </a:ext>
            </a:extLst>
          </p:cNvPr>
          <p:cNvSpPr/>
          <p:nvPr/>
        </p:nvSpPr>
        <p:spPr>
          <a:xfrm>
            <a:off x="1500554" y="335845"/>
            <a:ext cx="9788770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Examples with possessive pronoun –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:</a:t>
            </a:r>
          </a:p>
          <a:p>
            <a:pPr fontAlgn="base"/>
            <a:endParaRPr lang="en-US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It is interesting to compare their situation and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He lived in a </a:t>
            </a:r>
            <a:r>
              <a:rPr lang="en-US" sz="2000" dirty="0">
                <a:solidFill>
                  <a:srgbClr val="000000"/>
                </a:solidFill>
                <a:latin typeface="Raleway"/>
              </a:rPr>
              <a:t>nicer house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than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Your dormitory is no better than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She became a lifelong friend of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Raleway"/>
              </a:rPr>
              <a:t>The fire destroyed everything that was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ours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We were left with the impression that the contract was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inherit"/>
              </a:rPr>
              <a:t>ours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if we wanted it.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/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Examples with possessive pronoun –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inherit"/>
              </a:rPr>
              <a:t>Theirs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aleway"/>
              </a:rPr>
              <a:t>:</a:t>
            </a:r>
          </a:p>
          <a:p>
            <a:pPr fontAlgn="base"/>
            <a:endParaRPr lang="en-US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Raleway"/>
              </a:rPr>
              <a:t>How can we match our generosity against </a:t>
            </a:r>
            <a:r>
              <a:rPr lang="en-US" sz="2000" b="1" i="1" dirty="0"/>
              <a:t>theirs</a:t>
            </a:r>
            <a:r>
              <a:rPr lang="en-US" sz="2000" dirty="0"/>
              <a:t>?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Raleway"/>
              </a:rPr>
              <a:t>Our problems are insignificance when compared to </a:t>
            </a:r>
            <a:r>
              <a:rPr lang="en-US" sz="2000" b="1" i="1" dirty="0"/>
              <a:t>theirs</a:t>
            </a:r>
            <a:r>
              <a:rPr lang="en-US" sz="20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Raleway"/>
              </a:rPr>
              <a:t>His view eventually prevailed over </a:t>
            </a:r>
            <a:r>
              <a:rPr lang="en-US" sz="2000" b="1" i="1" dirty="0"/>
              <a:t>theirs</a:t>
            </a:r>
            <a:r>
              <a:rPr lang="en-US" sz="20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Raleway"/>
              </a:rPr>
              <a:t>They looked at our pictures, but they didn’t show us </a:t>
            </a:r>
            <a:r>
              <a:rPr lang="en-US" sz="2000" b="1" i="1" dirty="0"/>
              <a:t>theirs</a:t>
            </a:r>
            <a:r>
              <a:rPr lang="en-US" sz="20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Raleway"/>
              </a:rPr>
              <a:t>When our washing machine broke, our neighbors let us use </a:t>
            </a:r>
            <a:r>
              <a:rPr lang="en-US" sz="2000" b="1" i="1" dirty="0"/>
              <a:t>theirs</a:t>
            </a:r>
            <a:r>
              <a:rPr lang="en-US" sz="20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Raleway"/>
              </a:rPr>
              <a:t>We’ve kept our end of the deal – let’s see if they keep </a:t>
            </a:r>
            <a:r>
              <a:rPr lang="en-US" sz="2000" b="1" i="1" dirty="0"/>
              <a:t>theirs</a:t>
            </a:r>
            <a:r>
              <a:rPr lang="en-US" sz="20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Raleway"/>
              </a:rPr>
              <a:t>Other marriages might go stale , but not </a:t>
            </a:r>
            <a:r>
              <a:rPr lang="en-US" sz="2000" b="1" i="1" dirty="0"/>
              <a:t>theirs</a:t>
            </a:r>
            <a:r>
              <a:rPr lang="en-US" sz="20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Raleway"/>
              </a:rPr>
              <a:t>We built a new house up against </a:t>
            </a:r>
            <a:r>
              <a:rPr lang="en-US" sz="2000" b="1" i="1" dirty="0"/>
              <a:t>theirs</a:t>
            </a:r>
            <a:r>
              <a:rPr lang="en-US" sz="20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fontAlgn="base"/>
            <a:endParaRPr lang="en-US" b="0" i="0" dirty="0">
              <a:solidFill>
                <a:srgbClr val="000000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2216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620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inherit</vt:lpstr>
      <vt:lpstr>Raleway</vt:lpstr>
      <vt:lpstr>Roboto Slab</vt:lpstr>
      <vt:lpstr>Office Theme</vt:lpstr>
      <vt:lpstr>Personal 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Pronouns</dc:title>
  <dc:creator>Nelson Valdivia</dc:creator>
  <cp:lastModifiedBy>Nelson Valdivia</cp:lastModifiedBy>
  <cp:revision>8</cp:revision>
  <dcterms:created xsi:type="dcterms:W3CDTF">2020-01-09T03:47:15Z</dcterms:created>
  <dcterms:modified xsi:type="dcterms:W3CDTF">2020-01-09T05:06:52Z</dcterms:modified>
</cp:coreProperties>
</file>